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99" r:id="rId3"/>
  </p:sldMasterIdLst>
  <p:notesMasterIdLst>
    <p:notesMasterId r:id="rId32"/>
  </p:notesMasterIdLst>
  <p:sldIdLst>
    <p:sldId id="2147470116" r:id="rId4"/>
    <p:sldId id="2145706064" r:id="rId5"/>
    <p:sldId id="406" r:id="rId6"/>
    <p:sldId id="2147470090" r:id="rId7"/>
    <p:sldId id="397" r:id="rId8"/>
    <p:sldId id="2147470091" r:id="rId9"/>
    <p:sldId id="514" r:id="rId10"/>
    <p:sldId id="2079" r:id="rId11"/>
    <p:sldId id="2145706062" r:id="rId12"/>
    <p:sldId id="2147470117" r:id="rId13"/>
    <p:sldId id="2147470095" r:id="rId14"/>
    <p:sldId id="2147470096" r:id="rId15"/>
    <p:sldId id="2147470099" r:id="rId16"/>
    <p:sldId id="2147470098" r:id="rId17"/>
    <p:sldId id="2147470118" r:id="rId18"/>
    <p:sldId id="2147470102" r:id="rId19"/>
    <p:sldId id="2147470104" r:id="rId20"/>
    <p:sldId id="2147470103" r:id="rId21"/>
    <p:sldId id="2147470119" r:id="rId22"/>
    <p:sldId id="2147470106" r:id="rId23"/>
    <p:sldId id="2147470108" r:id="rId24"/>
    <p:sldId id="2147470109" r:id="rId25"/>
    <p:sldId id="2147470120" r:id="rId26"/>
    <p:sldId id="2147470111" r:id="rId27"/>
    <p:sldId id="2147470113" r:id="rId28"/>
    <p:sldId id="2147470114" r:id="rId29"/>
    <p:sldId id="2147470115"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2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18530-9D59-4946-A9A5-377A6A26C22F}" v="6" dt="2023-02-20T16:41:47.5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7023" autoAdjust="0"/>
    <p:restoredTop sz="89840" autoAdjust="0"/>
  </p:normalViewPr>
  <p:slideViewPr>
    <p:cSldViewPr snapToGrid="0">
      <p:cViewPr varScale="1">
        <p:scale>
          <a:sx n="71" d="100"/>
          <a:sy n="71" d="100"/>
        </p:scale>
        <p:origin x="60" y="819"/>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th Yakubu" userId="ec3999ce-c06e-479a-bb64-bead0bb61c39" providerId="ADAL" clId="{03F18530-9D59-4946-A9A5-377A6A26C22F}"/>
    <pc:docChg chg="undo custSel addSld delSld modSld">
      <pc:chgData name="Ruth Yakubu" userId="ec3999ce-c06e-479a-bb64-bead0bb61c39" providerId="ADAL" clId="{03F18530-9D59-4946-A9A5-377A6A26C22F}" dt="2023-02-21T13:59:39.627" v="184" actId="20577"/>
      <pc:docMkLst>
        <pc:docMk/>
      </pc:docMkLst>
      <pc:sldChg chg="del">
        <pc:chgData name="Ruth Yakubu" userId="ec3999ce-c06e-479a-bb64-bead0bb61c39" providerId="ADAL" clId="{03F18530-9D59-4946-A9A5-377A6A26C22F}" dt="2023-02-17T22:36:15.087" v="0" actId="2696"/>
        <pc:sldMkLst>
          <pc:docMk/>
          <pc:sldMk cId="3650906982" sldId="259"/>
        </pc:sldMkLst>
      </pc:sldChg>
      <pc:sldChg chg="modSp mod">
        <pc:chgData name="Ruth Yakubu" userId="ec3999ce-c06e-479a-bb64-bead0bb61c39" providerId="ADAL" clId="{03F18530-9D59-4946-A9A5-377A6A26C22F}" dt="2023-02-20T23:25:53.390" v="139" actId="14100"/>
        <pc:sldMkLst>
          <pc:docMk/>
          <pc:sldMk cId="3863116336" sldId="397"/>
        </pc:sldMkLst>
        <pc:spChg chg="mod">
          <ac:chgData name="Ruth Yakubu" userId="ec3999ce-c06e-479a-bb64-bead0bb61c39" providerId="ADAL" clId="{03F18530-9D59-4946-A9A5-377A6A26C22F}" dt="2023-02-20T23:25:46.604" v="138" actId="14100"/>
          <ac:spMkLst>
            <pc:docMk/>
            <pc:sldMk cId="3863116336" sldId="397"/>
            <ac:spMk id="9" creationId="{4B91FBA2-6311-637F-8E6F-C3D8203D25D6}"/>
          </ac:spMkLst>
        </pc:spChg>
        <pc:spChg chg="mod">
          <ac:chgData name="Ruth Yakubu" userId="ec3999ce-c06e-479a-bb64-bead0bb61c39" providerId="ADAL" clId="{03F18530-9D59-4946-A9A5-377A6A26C22F}" dt="2023-02-20T23:25:53.390" v="139" actId="14100"/>
          <ac:spMkLst>
            <pc:docMk/>
            <pc:sldMk cId="3863116336" sldId="397"/>
            <ac:spMk id="25" creationId="{E4A69F0F-AD01-A4A1-FDD8-6464DC2A861F}"/>
          </ac:spMkLst>
        </pc:spChg>
        <pc:spChg chg="mod">
          <ac:chgData name="Ruth Yakubu" userId="ec3999ce-c06e-479a-bb64-bead0bb61c39" providerId="ADAL" clId="{03F18530-9D59-4946-A9A5-377A6A26C22F}" dt="2023-02-20T23:20:02.627" v="136" actId="14100"/>
          <ac:spMkLst>
            <pc:docMk/>
            <pc:sldMk cId="3863116336" sldId="397"/>
            <ac:spMk id="69" creationId="{BFC280D6-F18A-41BC-8DE0-C76208B01B87}"/>
          </ac:spMkLst>
        </pc:spChg>
        <pc:grpChg chg="mod">
          <ac:chgData name="Ruth Yakubu" userId="ec3999ce-c06e-479a-bb64-bead0bb61c39" providerId="ADAL" clId="{03F18530-9D59-4946-A9A5-377A6A26C22F}" dt="2023-02-20T23:19:09.613" v="133" actId="14100"/>
          <ac:grpSpMkLst>
            <pc:docMk/>
            <pc:sldMk cId="3863116336" sldId="397"/>
            <ac:grpSpMk id="3" creationId="{A6C0DE21-7551-0CB2-1EC4-EF78EBE2D2C8}"/>
          </ac:grpSpMkLst>
        </pc:grpChg>
        <pc:grpChg chg="mod">
          <ac:chgData name="Ruth Yakubu" userId="ec3999ce-c06e-479a-bb64-bead0bb61c39" providerId="ADAL" clId="{03F18530-9D59-4946-A9A5-377A6A26C22F}" dt="2023-02-20T23:19:09.613" v="133" actId="14100"/>
          <ac:grpSpMkLst>
            <pc:docMk/>
            <pc:sldMk cId="3863116336" sldId="397"/>
            <ac:grpSpMk id="4" creationId="{F22ECD64-8543-BDF9-338C-F9198D7A6488}"/>
          </ac:grpSpMkLst>
        </pc:grpChg>
        <pc:grpChg chg="mod">
          <ac:chgData name="Ruth Yakubu" userId="ec3999ce-c06e-479a-bb64-bead0bb61c39" providerId="ADAL" clId="{03F18530-9D59-4946-A9A5-377A6A26C22F}" dt="2023-02-20T23:19:09.613" v="133" actId="14100"/>
          <ac:grpSpMkLst>
            <pc:docMk/>
            <pc:sldMk cId="3863116336" sldId="397"/>
            <ac:grpSpMk id="5" creationId="{159CFF19-463F-223B-DDFC-D0536D8BF9FB}"/>
          </ac:grpSpMkLst>
        </pc:grpChg>
        <pc:grpChg chg="mod">
          <ac:chgData name="Ruth Yakubu" userId="ec3999ce-c06e-479a-bb64-bead0bb61c39" providerId="ADAL" clId="{03F18530-9D59-4946-A9A5-377A6A26C22F}" dt="2023-02-20T23:19:09.613" v="133" actId="14100"/>
          <ac:grpSpMkLst>
            <pc:docMk/>
            <pc:sldMk cId="3863116336" sldId="397"/>
            <ac:grpSpMk id="6" creationId="{C9C8FB48-8552-A702-71AB-5B15C14CEC47}"/>
          </ac:grpSpMkLst>
        </pc:grpChg>
        <pc:grpChg chg="mod">
          <ac:chgData name="Ruth Yakubu" userId="ec3999ce-c06e-479a-bb64-bead0bb61c39" providerId="ADAL" clId="{03F18530-9D59-4946-A9A5-377A6A26C22F}" dt="2023-02-20T23:19:09.613" v="133" actId="14100"/>
          <ac:grpSpMkLst>
            <pc:docMk/>
            <pc:sldMk cId="3863116336" sldId="397"/>
            <ac:grpSpMk id="7" creationId="{06FDDEDF-1794-3BA7-4F50-AAA1D6CA649A}"/>
          </ac:grpSpMkLst>
        </pc:grpChg>
        <pc:grpChg chg="mod">
          <ac:chgData name="Ruth Yakubu" userId="ec3999ce-c06e-479a-bb64-bead0bb61c39" providerId="ADAL" clId="{03F18530-9D59-4946-A9A5-377A6A26C22F}" dt="2023-02-20T23:19:09.613" v="133" actId="14100"/>
          <ac:grpSpMkLst>
            <pc:docMk/>
            <pc:sldMk cId="3863116336" sldId="397"/>
            <ac:grpSpMk id="8" creationId="{07E550B1-1E38-E231-A590-1DC429C687FF}"/>
          </ac:grpSpMkLst>
        </pc:grpChg>
      </pc:sldChg>
      <pc:sldChg chg="modNotesTx">
        <pc:chgData name="Ruth Yakubu" userId="ec3999ce-c06e-479a-bb64-bead0bb61c39" providerId="ADAL" clId="{03F18530-9D59-4946-A9A5-377A6A26C22F}" dt="2023-02-20T15:56:47.651" v="95" actId="20577"/>
        <pc:sldMkLst>
          <pc:docMk/>
          <pc:sldMk cId="3337234375" sldId="2145706062"/>
        </pc:sldMkLst>
      </pc:sldChg>
      <pc:sldChg chg="modSp mod">
        <pc:chgData name="Ruth Yakubu" userId="ec3999ce-c06e-479a-bb64-bead0bb61c39" providerId="ADAL" clId="{03F18530-9D59-4946-A9A5-377A6A26C22F}" dt="2023-02-20T23:16:26.661" v="129" actId="255"/>
        <pc:sldMkLst>
          <pc:docMk/>
          <pc:sldMk cId="1110145354" sldId="2147470090"/>
        </pc:sldMkLst>
        <pc:spChg chg="mod">
          <ac:chgData name="Ruth Yakubu" userId="ec3999ce-c06e-479a-bb64-bead0bb61c39" providerId="ADAL" clId="{03F18530-9D59-4946-A9A5-377A6A26C22F}" dt="2023-02-20T23:16:04.414" v="127" actId="255"/>
          <ac:spMkLst>
            <pc:docMk/>
            <pc:sldMk cId="1110145354" sldId="2147470090"/>
            <ac:spMk id="15" creationId="{1152355B-9809-7F0E-0307-992C3B24C9D2}"/>
          </ac:spMkLst>
        </pc:spChg>
        <pc:spChg chg="mod">
          <ac:chgData name="Ruth Yakubu" userId="ec3999ce-c06e-479a-bb64-bead0bb61c39" providerId="ADAL" clId="{03F18530-9D59-4946-A9A5-377A6A26C22F}" dt="2023-02-20T23:16:17.898" v="128" actId="255"/>
          <ac:spMkLst>
            <pc:docMk/>
            <pc:sldMk cId="1110145354" sldId="2147470090"/>
            <ac:spMk id="16" creationId="{BEB51A22-2E5D-8375-D673-3AF3DA4EDF32}"/>
          </ac:spMkLst>
        </pc:spChg>
        <pc:spChg chg="mod">
          <ac:chgData name="Ruth Yakubu" userId="ec3999ce-c06e-479a-bb64-bead0bb61c39" providerId="ADAL" clId="{03F18530-9D59-4946-A9A5-377A6A26C22F}" dt="2023-02-20T23:16:26.661" v="129" actId="255"/>
          <ac:spMkLst>
            <pc:docMk/>
            <pc:sldMk cId="1110145354" sldId="2147470090"/>
            <ac:spMk id="17" creationId="{9778D410-2A53-EEE9-57A7-025BFB055098}"/>
          </ac:spMkLst>
        </pc:spChg>
      </pc:sldChg>
      <pc:sldChg chg="modSp">
        <pc:chgData name="Ruth Yakubu" userId="ec3999ce-c06e-479a-bb64-bead0bb61c39" providerId="ADAL" clId="{03F18530-9D59-4946-A9A5-377A6A26C22F}" dt="2023-02-20T16:41:47.547" v="102" actId="1076"/>
        <pc:sldMkLst>
          <pc:docMk/>
          <pc:sldMk cId="2852277474" sldId="2147470104"/>
        </pc:sldMkLst>
        <pc:picChg chg="mod">
          <ac:chgData name="Ruth Yakubu" userId="ec3999ce-c06e-479a-bb64-bead0bb61c39" providerId="ADAL" clId="{03F18530-9D59-4946-A9A5-377A6A26C22F}" dt="2023-02-20T16:41:39.970" v="101" actId="1076"/>
          <ac:picMkLst>
            <pc:docMk/>
            <pc:sldMk cId="2852277474" sldId="2147470104"/>
            <ac:picMk id="3" creationId="{1E9D4124-6B44-8454-8463-8598EDF9C46C}"/>
          </ac:picMkLst>
        </pc:picChg>
        <pc:picChg chg="mod">
          <ac:chgData name="Ruth Yakubu" userId="ec3999ce-c06e-479a-bb64-bead0bb61c39" providerId="ADAL" clId="{03F18530-9D59-4946-A9A5-377A6A26C22F}" dt="2023-02-20T16:41:47.547" v="102" actId="1076"/>
          <ac:picMkLst>
            <pc:docMk/>
            <pc:sldMk cId="2852277474" sldId="2147470104"/>
            <ac:picMk id="2050" creationId="{34EB5662-F9B4-3023-CA12-B1886A5CA8AD}"/>
          </ac:picMkLst>
        </pc:picChg>
      </pc:sldChg>
      <pc:sldChg chg="modSp mod">
        <pc:chgData name="Ruth Yakubu" userId="ec3999ce-c06e-479a-bb64-bead0bb61c39" providerId="ADAL" clId="{03F18530-9D59-4946-A9A5-377A6A26C22F}" dt="2023-02-20T21:25:24.775" v="107" actId="12"/>
        <pc:sldMkLst>
          <pc:docMk/>
          <pc:sldMk cId="2596220142" sldId="2147470111"/>
        </pc:sldMkLst>
        <pc:spChg chg="mod">
          <ac:chgData name="Ruth Yakubu" userId="ec3999ce-c06e-479a-bb64-bead0bb61c39" providerId="ADAL" clId="{03F18530-9D59-4946-A9A5-377A6A26C22F}" dt="2023-02-20T21:25:24.775" v="107" actId="12"/>
          <ac:spMkLst>
            <pc:docMk/>
            <pc:sldMk cId="2596220142" sldId="2147470111"/>
            <ac:spMk id="2" creationId="{51A6C63C-8920-1AF8-038C-9B30FEC1B9BD}"/>
          </ac:spMkLst>
        </pc:spChg>
      </pc:sldChg>
      <pc:sldChg chg="modSp mod">
        <pc:chgData name="Ruth Yakubu" userId="ec3999ce-c06e-479a-bb64-bead0bb61c39" providerId="ADAL" clId="{03F18530-9D59-4946-A9A5-377A6A26C22F}" dt="2023-02-21T13:59:39.627" v="184" actId="20577"/>
        <pc:sldMkLst>
          <pc:docMk/>
          <pc:sldMk cId="2387849042" sldId="2147470116"/>
        </pc:sldMkLst>
        <pc:spChg chg="mod">
          <ac:chgData name="Ruth Yakubu" userId="ec3999ce-c06e-479a-bb64-bead0bb61c39" providerId="ADAL" clId="{03F18530-9D59-4946-A9A5-377A6A26C22F}" dt="2023-02-21T13:59:39.627" v="184" actId="20577"/>
          <ac:spMkLst>
            <pc:docMk/>
            <pc:sldMk cId="2387849042" sldId="2147470116"/>
            <ac:spMk id="2" creationId="{C4300AEF-1595-4419-801B-6E36A33BB8CF}"/>
          </ac:spMkLst>
        </pc:spChg>
      </pc:sldChg>
      <pc:sldChg chg="add del">
        <pc:chgData name="Ruth Yakubu" userId="ec3999ce-c06e-479a-bb64-bead0bb61c39" providerId="ADAL" clId="{03F18530-9D59-4946-A9A5-377A6A26C22F}" dt="2023-02-20T16:41:52.941" v="103" actId="2696"/>
        <pc:sldMkLst>
          <pc:docMk/>
          <pc:sldMk cId="4196827094" sldId="214747012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1EDAA1-3259-4134-84D7-D614B37E1EA9}" type="datetimeFigureOut">
              <a:rPr lang="en-US" smtClean="0"/>
              <a:t>2/21/2023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B1D076-9339-4AAD-9195-F6676C1FB70D}" type="slidenum">
              <a:rPr lang="en-US" smtClean="0"/>
              <a:t>‹#›</a:t>
            </a:fld>
            <a:endParaRPr lang="en-US"/>
          </a:p>
        </p:txBody>
      </p:sp>
    </p:spTree>
    <p:extLst>
      <p:ext uri="{BB962C8B-B14F-4D97-AF65-F5344CB8AC3E}">
        <p14:creationId xmlns:p14="http://schemas.microsoft.com/office/powerpoint/2010/main" val="184043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icrosoft.com/en-us/ai-for-accessibility"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8208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model performance metrics used for measuring accuracy are mostly calculations.  For example, a model is 93% accurate.  Questions:</a:t>
            </a:r>
          </a:p>
          <a:p>
            <a:pPr marL="228600" indent="-228600">
              <a:buAutoNum type="arabicPeriod"/>
            </a:pPr>
            <a:r>
              <a:rPr lang="en-US" dirty="0"/>
              <a:t>Is it 93% fair and inclusive? Which calculation measures fairness or inclusive?</a:t>
            </a:r>
          </a:p>
          <a:p>
            <a:pPr marL="228600" indent="-228600">
              <a:buAutoNum type="arabicPeriod"/>
            </a:pPr>
            <a:r>
              <a:rPr lang="en-US" dirty="0"/>
              <a:t>Which calculation revels why the model is 7% of the time?  Is it not importance?</a:t>
            </a:r>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11</a:t>
            </a:fld>
            <a:endParaRPr lang="en-US"/>
          </a:p>
        </p:txBody>
      </p:sp>
    </p:spTree>
    <p:extLst>
      <p:ext uri="{BB962C8B-B14F-4D97-AF65-F5344CB8AC3E}">
        <p14:creationId xmlns:p14="http://schemas.microsoft.com/office/powerpoint/2010/main" val="4187533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overall performance metrics such as classification’s accuracy, precision, recall or FI scores are good proxies to help you build trust with your model.  However, further analysis and assessment is needed.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Errors are often not distributed uniformly in your underlying dataset. For instance, you may get an 89% model accuracy, but you might discover that when you dive deeper, you realize that there are different regions of your data for which the model is failing 58% of times.  That’s where having the Error Analysis tool is crucial.</a:t>
            </a:r>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12</a:t>
            </a:fld>
            <a:endParaRPr lang="en-US"/>
          </a:p>
        </p:txBody>
      </p:sp>
    </p:spTree>
    <p:extLst>
      <p:ext uri="{BB962C8B-B14F-4D97-AF65-F5344CB8AC3E}">
        <p14:creationId xmlns:p14="http://schemas.microsoft.com/office/powerpoint/2010/main" val="3168308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Error Analysis tool on the Responsible AI dashboard helps you identify where the errors are. In addition, the gives users the ability to create cohorts of data to investigate why a model is performing poorly in some cohorts and not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creating data cohorts, users are able to use model explanations and data explorer to investigate the reasons behind the error rates so you can take corrective 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13</a:t>
            </a:fld>
            <a:endParaRPr lang="en-US"/>
          </a:p>
        </p:txBody>
      </p:sp>
    </p:spTree>
    <p:extLst>
      <p:ext uri="{BB962C8B-B14F-4D97-AF65-F5344CB8AC3E}">
        <p14:creationId xmlns:p14="http://schemas.microsoft.com/office/powerpoint/2010/main" val="2194389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b="0" dirty="0"/>
              <a:t>Each node represent a feature condition (e.g., </a:t>
            </a:r>
            <a:r>
              <a:rPr lang="en-US" b="0" i="1" dirty="0" err="1"/>
              <a:t>number_diagnoses</a:t>
            </a:r>
            <a:r>
              <a:rPr lang="en-US" b="0" i="1" dirty="0"/>
              <a:t> &lt; 3</a:t>
            </a:r>
            <a:r>
              <a:rPr lang="en-US" b="0" dirty="0"/>
              <a:t>)</a:t>
            </a:r>
          </a:p>
          <a:p>
            <a:pPr>
              <a:buFont typeface="Arial" panose="020B0604020202020204" pitchFamily="34" charset="0"/>
              <a:buChar char="•"/>
            </a:pPr>
            <a:endParaRPr lang="en-US" b="1" dirty="0"/>
          </a:p>
          <a:p>
            <a:pPr>
              <a:buFont typeface="Arial" panose="020B0604020202020204" pitchFamily="34" charset="0"/>
              <a:buChar char="•"/>
            </a:pPr>
            <a:r>
              <a:rPr lang="en-US" b="1" dirty="0"/>
              <a:t>Incorrect vs Correct</a:t>
            </a:r>
            <a:r>
              <a:rPr lang="en-US" dirty="0"/>
              <a:t> </a:t>
            </a:r>
            <a:r>
              <a:rPr lang="en-US" b="1" dirty="0"/>
              <a:t>predictions: </a:t>
            </a:r>
            <a:r>
              <a:rPr lang="en-US" dirty="0"/>
              <a:t>The number of incorrect vs correct predictions for the datapoints that fall in the node.</a:t>
            </a:r>
          </a:p>
          <a:p>
            <a:pPr>
              <a:buFont typeface="Arial" panose="020B0604020202020204" pitchFamily="34" charset="0"/>
              <a:buChar char="•"/>
            </a:pPr>
            <a:r>
              <a:rPr lang="en-US" b="1" dirty="0"/>
              <a:t>Error Rate</a:t>
            </a:r>
            <a:r>
              <a:rPr lang="en-US" dirty="0"/>
              <a:t>: The percentage of incorrect predictions divided by the size of data in the node (aka what percentage of datapoints that are falling in this node, are getting erroneous predictions). The shade of red shows what percentage of this node’s datapoints are receiving erroneous predictions. The darker the red the higher the error rate.</a:t>
            </a:r>
          </a:p>
          <a:p>
            <a:pPr>
              <a:buFont typeface="Arial" panose="020B0604020202020204" pitchFamily="34" charset="0"/>
              <a:buChar char="•"/>
            </a:pPr>
            <a:r>
              <a:rPr lang="en-US" b="1" dirty="0"/>
              <a:t>Error Coverage</a:t>
            </a:r>
            <a:r>
              <a:rPr lang="en-US" dirty="0"/>
              <a:t>: The percentage of incorrect predictions in this node divided by the total number of incorrect predictions in the test datasets (aka how many of your model’s overall errors are happening in this particular node). The fullness of the node shows the coverage of errors the node has. The fuller the node, the higher error coverage it has.</a:t>
            </a:r>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14</a:t>
            </a:fld>
            <a:endParaRPr lang="en-US"/>
          </a:p>
        </p:txBody>
      </p:sp>
    </p:spTree>
    <p:extLst>
      <p:ext uri="{BB962C8B-B14F-4D97-AF65-F5344CB8AC3E}">
        <p14:creationId xmlns:p14="http://schemas.microsoft.com/office/powerpoint/2010/main" val="48284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518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RAI dashboard gives users the ability to do comparative analysis to  helps shed light on how the model is performing with one subgroup of the dataset vs another. </a:t>
            </a:r>
          </a:p>
          <a:p>
            <a:endParaRPr lang="en-US" dirty="0"/>
          </a:p>
          <a:p>
            <a:r>
              <a:rPr lang="en-US" dirty="0"/>
              <a:t>For example, discovering that the model is more erroneous with a cohort that has sensitive features (e.g., patient race, gender or age) can help expose potential unfairness the model may have. </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16</a:t>
            </a:fld>
            <a:endParaRPr lang="en-US"/>
          </a:p>
        </p:txBody>
      </p:sp>
    </p:spTree>
    <p:extLst>
      <p:ext uri="{BB962C8B-B14F-4D97-AF65-F5344CB8AC3E}">
        <p14:creationId xmlns:p14="http://schemas.microsoft.com/office/powerpoint/2010/main" val="2991848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RAI dashboard gives users the ability to examine the model performance across different the different cohorts that the user has created as well as within a specific feature.  The dataset cohorts can contain 1 to many features.  The Feature cohort selected can be 1 or 2 features.</a:t>
            </a:r>
          </a:p>
          <a:p>
            <a:endParaRPr lang="en-US" dirty="0"/>
          </a:p>
          <a:p>
            <a:r>
              <a:rPr lang="en-US" dirty="0"/>
              <a:t>On the Feature cohort's pane, users can investigate the model by comparing model performance across user-specified sensitive and non-sensitive features (for example, performance across patient age, diagnosis or insulin results). Whether it is one feature, or a combination of two features, the RAI dashboard has built-in intelligence to automatically generate feature values into various meaningful cohorts for users to do feature-based analysis and compare where the model is not doing well.</a:t>
            </a:r>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17</a:t>
            </a:fld>
            <a:endParaRPr lang="en-US"/>
          </a:p>
        </p:txBody>
      </p:sp>
    </p:spTree>
    <p:extLst>
      <p:ext uri="{BB962C8B-B14F-4D97-AF65-F5344CB8AC3E}">
        <p14:creationId xmlns:p14="http://schemas.microsoft.com/office/powerpoint/2010/main" val="632494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18</a:t>
            </a:fld>
            <a:endParaRPr lang="en-US"/>
          </a:p>
        </p:txBody>
      </p:sp>
    </p:spTree>
    <p:extLst>
      <p:ext uri="{BB962C8B-B14F-4D97-AF65-F5344CB8AC3E}">
        <p14:creationId xmlns:p14="http://schemas.microsoft.com/office/powerpoint/2010/main" val="981527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260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r>
              <a:rPr lang="en-US" dirty="0"/>
              <a:t>AI is here, today all around us, helping to make our lives more convenient, productive, and even entertaining.  It’s finding its way into some of the most important systems that affect us as individuals, across our lives, from healthcare, finance, education, and employment.</a:t>
            </a:r>
          </a:p>
          <a:p>
            <a:endParaRPr lang="en-US" dirty="0"/>
          </a:p>
          <a:p>
            <a:r>
              <a:rPr lang="en-US" dirty="0"/>
              <a:t>Organizations have recognized that AI is poised to transform business and society, the advancements in AI along with the accelerated adoption are being met with evolving societal expectations and growing regulation in response.  </a:t>
            </a:r>
          </a:p>
          <a:p>
            <a:endParaRPr lang="en-US" dirty="0"/>
          </a:p>
          <a:p>
            <a:r>
              <a:rPr lang="en-US" dirty="0"/>
              <a:t>AI is complex because it is not a single thing, but a </a:t>
            </a:r>
            <a:r>
              <a:rPr lang="en-US" b="1" dirty="0"/>
              <a:t>constellation of technologies</a:t>
            </a:r>
            <a:r>
              <a:rPr lang="en-US" dirty="0"/>
              <a:t> that can be put to many different uses, with vastly different consequences.</a:t>
            </a:r>
          </a:p>
          <a:p>
            <a:endParaRPr lang="en-US" dirty="0"/>
          </a:p>
          <a:p>
            <a:r>
              <a:rPr lang="en-US" dirty="0"/>
              <a:t>AI has unique challenges that we need to respond to and to take steps toward a better future, we need to define new rules, norms, and practices.</a:t>
            </a:r>
          </a:p>
        </p:txBody>
      </p:sp>
      <p:sp>
        <p:nvSpPr>
          <p:cNvPr id="4" name="Slide Number Placeholder 3"/>
          <p:cNvSpPr>
            <a:spLocks noGrp="1"/>
          </p:cNvSpPr>
          <p:nvPr>
            <p:ph type="sldNum" sz="quarter" idx="5"/>
          </p:nvPr>
        </p:nvSpPr>
        <p:spPr/>
        <p:txBody>
          <a:bodyPr/>
          <a:lstStyle/>
          <a:p>
            <a:fld id="{0755F3CF-A8B1-445F-88FD-FAF8BA991F52}" type="slidenum">
              <a:rPr lang="en-US" smtClean="0"/>
              <a:t>2</a:t>
            </a:fld>
            <a:endParaRPr lang="en-US"/>
          </a:p>
        </p:txBody>
      </p:sp>
    </p:spTree>
    <p:extLst>
      <p:ext uri="{BB962C8B-B14F-4D97-AF65-F5344CB8AC3E}">
        <p14:creationId xmlns:p14="http://schemas.microsoft.com/office/powerpoint/2010/main" val="1701030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Azure Responsible AI dashboard includes a Data Analysis section for users to be able to explore and understand the dataset distributions and statistics. It provides an interactive user interface (UI) to enable users to visualize datasets based on the predicted and actual outcomes, error groups, and specific features. This is useful for ML professionals to be able to debug and identify issues of data over- and under-representation and to see how data is clustered in the dataset. As a result, they can understand the root cause of errors and any fairness issues introduced via data imbalances or lack of representation of a particular data group.</a:t>
            </a:r>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20</a:t>
            </a:fld>
            <a:endParaRPr lang="en-US"/>
          </a:p>
        </p:txBody>
      </p:sp>
    </p:spTree>
    <p:extLst>
      <p:ext uri="{BB962C8B-B14F-4D97-AF65-F5344CB8AC3E}">
        <p14:creationId xmlns:p14="http://schemas.microsoft.com/office/powerpoint/2010/main" val="1590734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traditional method of evaluating the trustworthiness of a model performance is looking at calculated metrics such as accuracy, recall, precision, mean square error, mean absolute error, r2 etc., depending on the type of use-case you have (e.g., Classification or Regression).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Data scientists or AI developers are able to measure the confidence level of areas the model correctly predicted or the frequency rate of making correct predictions.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Isolating your test data in separate cohorts to observe and compare how the model is performing with some groups vs others is another good technique.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 However, all of these techniques ignore a major blind-spot and a very important part which is the actual data. </a:t>
            </a:r>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21</a:t>
            </a:fld>
            <a:endParaRPr lang="en-US"/>
          </a:p>
        </p:txBody>
      </p:sp>
    </p:spTree>
    <p:extLst>
      <p:ext uri="{BB962C8B-B14F-4D97-AF65-F5344CB8AC3E}">
        <p14:creationId xmlns:p14="http://schemas.microsoft.com/office/powerpoint/2010/main" val="1329725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RAI dashboard provides an individual data point view of the data as well. With this, you can investigate for data trends or outliers by isolating and examining individual data points.</a:t>
            </a:r>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22</a:t>
            </a:fld>
            <a:endParaRPr lang="en-US"/>
          </a:p>
        </p:txBody>
      </p:sp>
    </p:spTree>
    <p:extLst>
      <p:ext uri="{BB962C8B-B14F-4D97-AF65-F5344CB8AC3E}">
        <p14:creationId xmlns:p14="http://schemas.microsoft.com/office/powerpoint/2010/main" val="2955044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697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RAI dashboard gives users the ability to understand and explain a model’s behavior for transparency and accountability.  Users are able to see the top features driving the model’s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en-US" b="0" i="0" dirty="0">
                <a:solidFill>
                  <a:srgbClr val="161616"/>
                </a:solidFill>
                <a:effectLst/>
                <a:latin typeface="Segoe UI" panose="020B0502040204020203" pitchFamily="34" charset="0"/>
              </a:rPr>
              <a:t>When you're using machine learning models in ways that affect people’s lives, it's critically important to understand what influences the behavior of models. Interpretability helps answer questions in scenarios such as:</a:t>
            </a:r>
          </a:p>
          <a:p>
            <a:pPr algn="l"/>
            <a:endParaRPr lang="en-US" b="0" i="0" dirty="0">
              <a:solidFill>
                <a:srgbClr val="161616"/>
              </a:solidFill>
              <a:effectLst/>
              <a:latin typeface="Segoe UI" panose="020B0502040204020203" pitchFamily="34" charset="0"/>
            </a:endParaRPr>
          </a:p>
          <a:p>
            <a:pPr algn="l">
              <a:buFont typeface="Arial" panose="020B0604020202020204" pitchFamily="34" charset="0"/>
              <a:buChar char="•"/>
            </a:pPr>
            <a:r>
              <a:rPr lang="en-US" b="0" i="0" dirty="0">
                <a:solidFill>
                  <a:srgbClr val="161616"/>
                </a:solidFill>
                <a:effectLst/>
                <a:latin typeface="Segoe UI" panose="020B0502040204020203" pitchFamily="34" charset="0"/>
              </a:rPr>
              <a:t>Model debugging: Why did my model make this mistake? How can I improve my model?</a:t>
            </a:r>
          </a:p>
          <a:p>
            <a:pPr algn="l">
              <a:buFont typeface="Arial" panose="020B0604020202020204" pitchFamily="34" charset="0"/>
              <a:buChar char="•"/>
            </a:pPr>
            <a:r>
              <a:rPr lang="en-US" b="0" i="0" dirty="0">
                <a:solidFill>
                  <a:srgbClr val="161616"/>
                </a:solidFill>
                <a:effectLst/>
                <a:latin typeface="Segoe UI" panose="020B0502040204020203" pitchFamily="34" charset="0"/>
              </a:rPr>
              <a:t>Human-AI collaboration: How can I understand and trust the model’s decisions?</a:t>
            </a:r>
          </a:p>
          <a:p>
            <a:pPr algn="l">
              <a:buFont typeface="Arial" panose="020B0604020202020204" pitchFamily="34" charset="0"/>
              <a:buChar char="•"/>
            </a:pPr>
            <a:r>
              <a:rPr lang="en-US" b="0" i="0" dirty="0">
                <a:solidFill>
                  <a:srgbClr val="161616"/>
                </a:solidFill>
                <a:effectLst/>
                <a:latin typeface="Segoe UI" panose="020B0502040204020203" pitchFamily="34" charset="0"/>
              </a:rPr>
              <a:t>Regulatory compliance: Does my model satisfy legal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24</a:t>
            </a:fld>
            <a:endParaRPr lang="en-US"/>
          </a:p>
        </p:txBody>
      </p:sp>
    </p:spTree>
    <p:extLst>
      <p:ext uri="{BB962C8B-B14F-4D97-AF65-F5344CB8AC3E}">
        <p14:creationId xmlns:p14="http://schemas.microsoft.com/office/powerpoint/2010/main" val="7355884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 Importance to of the RAI dashboard provides an interactive user interface (UI) that enables data scientists or AI developers to see top features in their dataset that drove a model’s prediction. In addition, it provides both global explanations and local explanations. With global explanation, the dashboard displays the top features that drove the model’s overall predictions. </a:t>
            </a:r>
          </a:p>
          <a:p>
            <a:endParaRPr lang="en-US" dirty="0"/>
          </a:p>
          <a:p>
            <a:r>
              <a:rPr lang="en-US" dirty="0"/>
              <a:t>For local explanations, on the other hand, it shows which features drove a prediction for an individual data point. In our diabetes hospital readmission use case, every patient is different, so what drove the model to make a prediction for one patient can be different for another patient. The ability to explore local explanations is also helpful in debugging or auditing a specific case to better understand and interpret a model’s performance.</a:t>
            </a:r>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25</a:t>
            </a:fld>
            <a:endParaRPr lang="en-US"/>
          </a:p>
        </p:txBody>
      </p:sp>
    </p:spTree>
    <p:extLst>
      <p:ext uri="{BB962C8B-B14F-4D97-AF65-F5344CB8AC3E}">
        <p14:creationId xmlns:p14="http://schemas.microsoft.com/office/powerpoint/2010/main" val="686638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provide full transparency, the RAI dashboard shows which features are positively or negatively impacting predictions on individual data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useful in identifying fairness issues if sensitive features are involved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is also useful in cases where a stakeholder has to provide explanation to an end-user why a model make a prediction.  For example, if a loan is declined, the load officer can show the customer what positive features led to the model’s outcome.</a:t>
            </a:r>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26</a:t>
            </a:fld>
            <a:endParaRPr lang="en-US"/>
          </a:p>
        </p:txBody>
      </p:sp>
    </p:spTree>
    <p:extLst>
      <p:ext uri="{BB962C8B-B14F-4D97-AF65-F5344CB8AC3E}">
        <p14:creationId xmlns:p14="http://schemas.microsoft.com/office/powerpoint/2010/main" val="3312320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60DC36-8EFA-4378-9855-E019C55AC4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791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Cutting-edge technology is not staying in the labs, more and more AI is being put to work in applications that affect us as individuals and members of society.  On a weekly basis there are new headlines highlighting the concerns regarding the use or misuse of AI.  Societal expectations are growing: more members of society are considering whether AI is trustworthy and what companies are innovating with their concerns in mind.</a:t>
            </a:r>
          </a:p>
        </p:txBody>
      </p:sp>
      <p:sp>
        <p:nvSpPr>
          <p:cNvPr id="4" name="Slide Number Placeholder 3"/>
          <p:cNvSpPr>
            <a:spLocks noGrp="1"/>
          </p:cNvSpPr>
          <p:nvPr>
            <p:ph type="sldNum" sz="quarter" idx="5"/>
          </p:nvPr>
        </p:nvSpPr>
        <p:spPr/>
        <p:txBody>
          <a:bodyPr/>
          <a:lstStyle/>
          <a:p>
            <a:fld id="{2B084B97-E326-4FE0-A414-4A4C8B7798F2}" type="slidenum">
              <a:rPr lang="en-US" smtClean="0"/>
              <a:t>3</a:t>
            </a:fld>
            <a:endParaRPr lang="en-US"/>
          </a:p>
        </p:txBody>
      </p:sp>
    </p:spTree>
    <p:extLst>
      <p:ext uri="{BB962C8B-B14F-4D97-AF65-F5344CB8AC3E}">
        <p14:creationId xmlns:p14="http://schemas.microsoft.com/office/powerpoint/2010/main" val="2668561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Challenges we face with the breakthroughs in AI:</a:t>
            </a:r>
          </a:p>
          <a:p>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t>AI systems continue to miss expectations.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t>New AI breakthroughs expose new challenges.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Governments are regulating AI in response</a:t>
            </a:r>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4</a:t>
            </a:fld>
            <a:endParaRPr lang="en-US"/>
          </a:p>
        </p:txBody>
      </p:sp>
    </p:spTree>
    <p:extLst>
      <p:ext uri="{BB962C8B-B14F-4D97-AF65-F5344CB8AC3E}">
        <p14:creationId xmlns:p14="http://schemas.microsoft.com/office/powerpoint/2010/main" val="2025185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panose="020B0502040204020203" pitchFamily="34" charset="0"/>
              </a:rPr>
              <a:t>Microsoft’s AI Principles</a:t>
            </a:r>
            <a:endParaRPr lang="en-US" dirty="0">
              <a:latin typeface="Segoe UI" panose="020B0502040204020203" pitchFamily="34" charset="0"/>
            </a:endParaRPr>
          </a:p>
          <a:p>
            <a:pPr marL="174982" indent="-174982">
              <a:buFont typeface="Arial" panose="020B0604020202020204" pitchFamily="34" charset="0"/>
              <a:buChar char="•"/>
            </a:pPr>
            <a:r>
              <a:rPr lang="en-US" i="1" dirty="0">
                <a:latin typeface="Segoe UI" panose="020B0502040204020203" pitchFamily="34" charset="0"/>
              </a:rPr>
              <a:t>Guidance: The purpose of this slide is to showcase the six core ethical recommendations in The Future Computed that represents Microsoft view on AI. </a:t>
            </a:r>
            <a:r>
              <a:rPr lang="en-US" dirty="0">
                <a:latin typeface="Segoe UI" panose="020B0502040204020203" pitchFamily="34" charset="0"/>
              </a:rPr>
              <a:t>Microsoft believes that the development and deployment of AI must be guided by the creation of an ethical framework. We set out our view in </a:t>
            </a:r>
            <a:r>
              <a:rPr lang="en-US" i="1" dirty="0">
                <a:latin typeface="Segoe UI" panose="020B0502040204020203" pitchFamily="34" charset="0"/>
              </a:rPr>
              <a:t>The Future Computed </a:t>
            </a:r>
            <a:r>
              <a:rPr lang="en-US" dirty="0">
                <a:latin typeface="Segoe UI" panose="020B0502040204020203" pitchFamily="34" charset="0"/>
              </a:rPr>
              <a:t>that there are six core principles that should guide the work around AI. Four core principles of fairness, reliability &amp; safety, privacy &amp; security, and inclusiveness, underpinned by two foundational principles of transparency and accountability </a:t>
            </a:r>
            <a:endParaRPr lang="en-US" b="0" i="0" dirty="0"/>
          </a:p>
          <a:p>
            <a:pPr defTabSz="933203">
              <a:lnSpc>
                <a:spcPct val="90000"/>
              </a:lnSpc>
              <a:spcAft>
                <a:spcPts val="340"/>
              </a:spcAft>
              <a:defRPr/>
            </a:pPr>
            <a:endParaRPr lang="en-US" b="0" i="0" dirty="0"/>
          </a:p>
          <a:p>
            <a:r>
              <a:rPr lang="en-US" dirty="0"/>
              <a:t>At Microsoft, we began our AI governance work by adopting a set of principles in January 2018.  </a:t>
            </a:r>
          </a:p>
          <a:p>
            <a:endParaRPr lang="en-US" sz="1200" b="1"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The first principle is fairness. For AI, this means that AI systems should AI systems should </a:t>
            </a:r>
            <a:r>
              <a:rPr lang="en-US" sz="1200" b="1" kern="1200" dirty="0">
                <a:solidFill>
                  <a:schemeClr val="tx1"/>
                </a:solidFill>
                <a:effectLst/>
                <a:latin typeface="Segoe UI Light" pitchFamily="34" charset="0"/>
                <a:ea typeface="+mn-ea"/>
                <a:cs typeface="+mn-cs"/>
              </a:rPr>
              <a:t>treat everyone fairly and avoid affecting similarly situated groups of people in different ways</a:t>
            </a:r>
            <a:r>
              <a:rPr lang="en-US" sz="1200" kern="1200" dirty="0">
                <a:solidFill>
                  <a:schemeClr val="tx1"/>
                </a:solidFill>
                <a:effectLst/>
                <a:latin typeface="Segoe UI Light" pitchFamily="34" charset="0"/>
                <a:ea typeface="+mn-ea"/>
                <a:cs typeface="+mn-cs"/>
              </a:rPr>
              <a:t>. For example, when AI systems provide guidance on medical treatment, loan applications, or employment, they should make the same recommendations to everyone with similar symptoms, financial circumstances, or professional qualifications.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The second principle is reliability and safety. To build trust, it’s also important that AI systems operate reliably, safely, and consistently under normal circumstances and in unexpected conditions. How they behave and the variety of conditions they can handle reliably and safely largely reflects the range of situations and circumstances that developers anticipate during design and testing. </a:t>
            </a:r>
            <a:r>
              <a:rPr lang="en-US" sz="1200" kern="1200" dirty="0">
                <a:solidFill>
                  <a:schemeClr val="tx1"/>
                </a:solidFill>
                <a:effectLst/>
                <a:latin typeface="Segoe UI" panose="020B0502040204020203" pitchFamily="34" charset="0"/>
                <a:ea typeface="+mn-ea"/>
                <a:cs typeface="+mn-cs"/>
              </a:rPr>
              <a:t>We have been designing software engineering systems to be reliable and safe for years.  We need to understand that engineering probabilistic systems are different.  AI systems, by their very nature, have errors.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It’s also crucial to develop AI systems that can </a:t>
            </a:r>
            <a:r>
              <a:rPr lang="en-US" sz="1200" b="1" kern="1200" dirty="0">
                <a:solidFill>
                  <a:schemeClr val="tx1"/>
                </a:solidFill>
                <a:effectLst/>
                <a:latin typeface="Segoe UI Light" pitchFamily="34" charset="0"/>
                <a:ea typeface="+mn-ea"/>
                <a:cs typeface="+mn-cs"/>
              </a:rPr>
              <a:t>protect private information and resist attacks. </a:t>
            </a:r>
            <a:r>
              <a:rPr lang="en-US" sz="1200" kern="1200" dirty="0">
                <a:solidFill>
                  <a:schemeClr val="tx1"/>
                </a:solidFill>
                <a:effectLst/>
                <a:latin typeface="Segoe UI Light" pitchFamily="34" charset="0"/>
                <a:ea typeface="+mn-ea"/>
                <a:cs typeface="+mn-cs"/>
              </a:rPr>
              <a:t>As AI becomes more prevalent, protecting privacy and securing important personal and business information is becoming more critical and complex. Privacy and data security issues require especially close attention for AI because access to data is essential for AI systems to make accurate and informed predictions and decisions about people.  </a:t>
            </a:r>
            <a:r>
              <a:rPr lang="en-US" sz="1200" kern="1200" dirty="0">
                <a:solidFill>
                  <a:schemeClr val="tx1"/>
                </a:solidFill>
                <a:effectLst/>
                <a:latin typeface="Segoe UI" panose="020B0502040204020203" pitchFamily="34" charset="0"/>
                <a:ea typeface="+mn-ea"/>
                <a:cs typeface="+mn-cs"/>
              </a:rPr>
              <a:t>As an industry we have made significant advancements in Privacy &amp; security, fueled significantly by regulations like the GDPR. Yet with AI systems we must acknowledge the tension between the need for more personal data to make systems more personal and effective – and privacy. Just like with the birth of connected computers with the internet, we are also seeing a huge uptick in the number of security issues related to AI.   At the same time, we have seen AI being used to improve security. As an example most modern anti-virus scanners are driven by AI heuristics today. We need to ensure that our Data Science processes blend harmoniously with the latest privacy and security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For the 1 billion people with disabilities around the world, AI technologies can be a game-changer. AI can improve access to education, government services, employment, information, and a wide range of other opportunities. Inclusive design practices can help system developers understand and address potential barriers in a product environment that could unintentionally exclude people. By addressing these barriers, we create opportunities to innovate and design better experiences that benefit everyone. </a:t>
            </a:r>
            <a:r>
              <a:rPr lang="en-US" sz="1200" kern="1200" dirty="0">
                <a:solidFill>
                  <a:schemeClr val="tx1"/>
                </a:solidFill>
                <a:effectLst/>
                <a:latin typeface="Segoe UI" panose="020B0502040204020203" pitchFamily="34" charset="0"/>
                <a:ea typeface="+mn-ea"/>
                <a:cs typeface="+mn-cs"/>
              </a:rPr>
              <a:t>AI has the potential to make computer systems more accessible to those who cannot access computers today. AI must be developed and deployed in a way that can benefit all and is accessible by all. Microsoft’s vision is about democratizing technology and this applies to AI. NOTE this is an opportunity to talk about some of the company’s work in relation to AI for accessibility </a:t>
            </a:r>
            <a:r>
              <a:rPr lang="en-US" sz="1200" u="sng" kern="1200" dirty="0">
                <a:solidFill>
                  <a:schemeClr val="tx1"/>
                </a:solidFill>
                <a:effectLst/>
                <a:latin typeface="Segoe UI" panose="020B0502040204020203" pitchFamily="34" charset="0"/>
                <a:ea typeface="+mn-ea"/>
                <a:cs typeface="+mn-cs"/>
                <a:hlinkClick r:id="rId3"/>
              </a:rPr>
              <a:t>https://www.microsoft.com/en-us/ai-for-accessibility</a:t>
            </a:r>
            <a:r>
              <a:rPr lang="en-US" sz="1200" kern="1200" dirty="0">
                <a:solidFill>
                  <a:schemeClr val="tx1"/>
                </a:solidFill>
                <a:effectLst/>
                <a:latin typeface="Segoe UI" panose="020B0502040204020203"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When AI systems are used to help inform decisions that have tremendous impacts on people’s lives, it’s critical that people understand how those decisions were made. A crucial part of transparency is what we refer to as intelligibility or the useful explanation of the behavior of AI systems and their components. Improving intelligibility requires that stakeholders comprehend how and why they function so that they can identify potential performance issues, safety and privacy concerns, biases, exclusionary practices, or unintended outcomes. We also believe that those who use AI systems should be honest and forthcoming about when, why, and how they choose to deploy them. Transparency is an important principle as </a:t>
            </a:r>
            <a:r>
              <a:rPr lang="en-US" sz="1200" kern="1200" dirty="0">
                <a:solidFill>
                  <a:schemeClr val="tx1"/>
                </a:solidFill>
                <a:effectLst/>
                <a:latin typeface="Segoe UI" panose="020B0502040204020203" pitchFamily="34" charset="0"/>
                <a:ea typeface="+mn-ea"/>
                <a:cs typeface="+mn-cs"/>
              </a:rPr>
              <a:t>people can’t identify whether progress is being made on the top four principles unless there is enough transparency around how systems have been built and function.  It is also paramount to the way these systems are managed, operationalized, and documented.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Our final principle is accountability. We believe the people who design and deploy AI systems </a:t>
            </a:r>
            <a:r>
              <a:rPr lang="en-US" sz="1200" b="1" kern="1200" dirty="0">
                <a:solidFill>
                  <a:schemeClr val="tx1"/>
                </a:solidFill>
                <a:effectLst/>
                <a:latin typeface="Segoe UI Light" pitchFamily="34" charset="0"/>
                <a:ea typeface="+mn-ea"/>
                <a:cs typeface="+mn-cs"/>
              </a:rPr>
              <a:t>must be accountable for how their systems operate</a:t>
            </a:r>
            <a:r>
              <a:rPr lang="en-US" sz="1200" kern="1200" dirty="0">
                <a:solidFill>
                  <a:schemeClr val="tx1"/>
                </a:solidFill>
                <a:effectLst/>
                <a:latin typeface="Segoe UI Light" pitchFamily="34" charset="0"/>
                <a:ea typeface="+mn-ea"/>
                <a:cs typeface="+mn-cs"/>
              </a:rPr>
              <a:t>. </a:t>
            </a:r>
            <a:r>
              <a:rPr lang="en-US" sz="1200" kern="1200" dirty="0">
                <a:solidFill>
                  <a:schemeClr val="tx1"/>
                </a:solidFill>
                <a:effectLst/>
                <a:latin typeface="Segoe UI" panose="020B0502040204020203" pitchFamily="34" charset="0"/>
                <a:ea typeface="+mn-ea"/>
                <a:cs typeface="+mn-cs"/>
              </a:rPr>
              <a:t>This is perhaps the most important of all the principles. Ultimately one of the biggest questions for our generation, as the first generation that is bringing AI to society, is how to ensure that AI will remain accountable to people and how to ensure that the people that design, build, and deploy AI remain accountable to everyone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9922E50C-A288-42A2-B731-AA2D674CC45F}" type="slidenum">
              <a:rPr lang="en-US" smtClean="0"/>
              <a:t>5</a:t>
            </a:fld>
            <a:endParaRPr lang="en-US"/>
          </a:p>
        </p:txBody>
      </p:sp>
    </p:spTree>
    <p:extLst>
      <p:ext uri="{BB962C8B-B14F-4D97-AF65-F5344CB8AC3E}">
        <p14:creationId xmlns:p14="http://schemas.microsoft.com/office/powerpoint/2010/main" val="2908056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solution plays a crucial role in the wellbeing of individuals, communities, and businesses. This responsibility should not be taken lightly, and ML professionals should always be cognizant of the positive and negative impact they have on these groups. As AI is being used to influence these consequential decisions, it’s essential that it functions responsibly.</a:t>
            </a:r>
          </a:p>
          <a:p>
            <a:endParaRPr lang="en-US" dirty="0"/>
          </a:p>
          <a:p>
            <a:r>
              <a:rPr lang="en-US" dirty="0"/>
              <a:t>These practices help improve:</a:t>
            </a:r>
          </a:p>
          <a:p>
            <a:pPr marL="171450" indent="-171450">
              <a:buFontTx/>
              <a:buChar char="-"/>
            </a:pPr>
            <a:r>
              <a:rPr lang="en-US" dirty="0"/>
              <a:t>The prevention of treats to human rights</a:t>
            </a:r>
          </a:p>
          <a:p>
            <a:pPr marL="171450" indent="-171450">
              <a:buFontTx/>
              <a:buChar char="-"/>
            </a:pPr>
            <a:r>
              <a:rPr lang="en-US" dirty="0"/>
              <a:t>The prevention of discriminating or excluding certain group to life opportunities</a:t>
            </a:r>
          </a:p>
          <a:p>
            <a:pPr marL="171450" indent="-171450">
              <a:buFontTx/>
              <a:buChar char="-"/>
            </a:pPr>
            <a:r>
              <a:rPr lang="en-US" dirty="0"/>
              <a:t>The risk  of physical or psychology injury</a:t>
            </a:r>
          </a:p>
          <a:p>
            <a:endParaRPr lang="en-US" dirty="0"/>
          </a:p>
          <a:p>
            <a:r>
              <a:rPr lang="en-US" dirty="0"/>
              <a:t>Underlying the preceding values are two foundational principles essential for ensuring the effectiveness of the rest: transparency and accountability. Since AI relies on extrapolated logic rather than hard-coded rules, it can sometimes function as a black box, where users don’t understand how the system’s outputs were derived from its inputs. But new regulations increasingly require developers or organizations to provide transparency about how their AI systems work.</a:t>
            </a:r>
          </a:p>
          <a:p>
            <a:endParaRPr lang="en-US" dirty="0"/>
          </a:p>
          <a:p>
            <a:r>
              <a:rPr lang="en-US" dirty="0"/>
              <a:t>For example, if a bank uses an AI system to support its consumer lending decisions, it is important to examine the training data and understand how that data influences the system’s recommendations. There are three components of transparency. First, transparency relies on a foundation of traceability, with teams clearly documenting their goals, definitions, design choices, and any assumptions made in development of the system.</a:t>
            </a:r>
          </a:p>
          <a:p>
            <a:endParaRPr lang="en-US" dirty="0"/>
          </a:p>
          <a:p>
            <a:r>
              <a:rPr lang="en-US" dirty="0"/>
              <a:t>Second, transparency requires communication—it’s important that those who are building and using AI systems are forthcoming about when, why, and how they choose to build and deploy them, as well as their systems’ limitations. The third facet of transparency is intelligibility. Intelligibility means that people should be able to fully understand and monitor the technical behavior of AI systems. This understanding helps data scientists evaluate and debug models and make informed decisions about how to improve</a:t>
            </a:r>
          </a:p>
          <a:p>
            <a:r>
              <a:rPr lang="en-US" dirty="0"/>
              <a:t>the model over time. It also helps executives, boards, employees, and customers determine how much to trust a model’s predictions or recommendations.</a:t>
            </a:r>
          </a:p>
          <a:p>
            <a:r>
              <a:rPr lang="en-US" dirty="0"/>
              <a:t>Accountability</a:t>
            </a:r>
          </a:p>
          <a:p>
            <a:endParaRPr lang="en-US" dirty="0"/>
          </a:p>
        </p:txBody>
      </p:sp>
      <p:sp>
        <p:nvSpPr>
          <p:cNvPr id="4" name="Slide Number Placeholder 3"/>
          <p:cNvSpPr>
            <a:spLocks noGrp="1"/>
          </p:cNvSpPr>
          <p:nvPr>
            <p:ph type="sldNum" sz="quarter" idx="5"/>
          </p:nvPr>
        </p:nvSpPr>
        <p:spPr/>
        <p:txBody>
          <a:bodyPr/>
          <a:lstStyle/>
          <a:p>
            <a:fld id="{F7B1D076-9339-4AAD-9195-F6676C1FB70D}" type="slidenum">
              <a:rPr lang="en-US" smtClean="0"/>
              <a:t>6</a:t>
            </a:fld>
            <a:endParaRPr lang="en-US"/>
          </a:p>
        </p:txBody>
      </p:sp>
    </p:spTree>
    <p:extLst>
      <p:ext uri="{BB962C8B-B14F-4D97-AF65-F5344CB8AC3E}">
        <p14:creationId xmlns:p14="http://schemas.microsoft.com/office/powerpoint/2010/main" val="3773280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Segoe UI" panose="020B0502040204020203" pitchFamily="34" charset="0"/>
              </a:rPr>
              <a:t>Our vision is to provide practical tools that enable data scientists and companies to continuously transform their Machine Learning life cycles to make </a:t>
            </a:r>
            <a:r>
              <a:rPr lang="en-US" sz="1200" b="0" kern="1200" dirty="0">
                <a:solidFill>
                  <a:schemeClr val="tx1"/>
                </a:solidFill>
                <a:effectLst/>
                <a:latin typeface="Segoe UI" panose="020B0502040204020203" pitchFamily="34" charset="0"/>
                <a:ea typeface="+mn-ea"/>
                <a:cs typeface="Segoe UI" panose="020B0502040204020203" pitchFamily="34" charset="0"/>
              </a:rPr>
              <a:t>debugging ML models faster for AI developers and business decision-makers take action with more confidence, while end-users gain trust.  As </a:t>
            </a:r>
            <a:r>
              <a:rPr lang="en-US" sz="1200" kern="1200" dirty="0">
                <a:solidFill>
                  <a:schemeClr val="tx1"/>
                </a:solidFill>
                <a:effectLst/>
                <a:latin typeface="Segoe UI" panose="020B0502040204020203" pitchFamily="34" charset="0"/>
                <a:ea typeface="+mn-ea"/>
                <a:cs typeface="Segoe UI" panose="020B0502040204020203" pitchFamily="34" charset="0"/>
              </a:rPr>
              <a:t>a result, achieve more than they ever thought possible.</a:t>
            </a:r>
          </a:p>
          <a:p>
            <a:r>
              <a:rPr lang="en-US" sz="1200" kern="1200" dirty="0">
                <a:solidFill>
                  <a:schemeClr val="tx1"/>
                </a:solidFill>
                <a:effectLst/>
                <a:latin typeface="Segoe UI" panose="020B0502040204020203" pitchFamily="34" charset="0"/>
                <a:ea typeface="+mn-ea"/>
                <a:cs typeface="Segoe UI" panose="020B0502040204020203" pitchFamily="34" charset="0"/>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1" dirty="0">
              <a:solidFill>
                <a:srgbClr val="FF0000"/>
              </a:solidFill>
              <a:ea typeface="Segoe UI" pitchFamily="34" charset="0"/>
              <a:cs typeface="Segoe UI" pitchFamily="34" charset="0"/>
            </a:endParaRPr>
          </a:p>
          <a:p>
            <a:endParaRPr lang="en-US" sz="900" b="1" kern="1200" dirty="0">
              <a:solidFill>
                <a:schemeClr val="dk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2/21/2023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7998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1A1A1A"/>
                </a:solidFill>
                <a:effectLst/>
                <a:latin typeface="Segoe UI" panose="020B0502040204020203" pitchFamily="34" charset="0"/>
              </a:rPr>
              <a:t>Microsoft is helping organizations take a more holistic approach to responsible AI across the development lifecycle by making available leading research, practical guidance and tooling innovation.   These </a:t>
            </a:r>
            <a:r>
              <a:rPr lang="en-US" sz="1200" dirty="0"/>
              <a:t>open-source tools developed by the leading academic institutions and organizations including Microsoft are instrumental for data scientists and AI developers to better understand model behavior, discover and mitigate undesirable issues from AI models.</a:t>
            </a:r>
            <a:endParaRPr lang="en-US" sz="1000" dirty="0">
              <a:latin typeface="Times New Roman" panose="02020603050405020304" pitchFamily="18" charset="0"/>
              <a:ea typeface="Times New Roman" panose="02020603050405020304" pitchFamily="18" charset="0"/>
            </a:endParaRPr>
          </a:p>
          <a:p>
            <a:endParaRPr lang="en-US" dirty="0"/>
          </a:p>
          <a:p>
            <a:r>
              <a:rPr lang="en-US" dirty="0"/>
              <a:t>We have also pioneered new engineering tools and practices.  It is important emphasis that </a:t>
            </a:r>
            <a:r>
              <a:rPr lang="en-US" sz="1100" dirty="0">
                <a:effectLst/>
                <a:latin typeface="Segoe UI" panose="020B0502040204020203" pitchFamily="34" charset="0"/>
                <a:ea typeface="Segoe UI" panose="020B0502040204020203" pitchFamily="34" charset="0"/>
              </a:rPr>
              <a:t>tooling alone is not capable of the deep, human-centered thinking work that needs to be done in conceiving of AI systems.</a:t>
            </a:r>
            <a:endParaRPr lang="en-US" sz="11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100" dirty="0">
                <a:effectLst/>
                <a:latin typeface="Segoe UI" panose="020B0502040204020203" pitchFamily="34" charset="0"/>
                <a:ea typeface="Segoe UI" panose="020B0502040204020203" pitchFamily="34" charset="0"/>
              </a:rPr>
              <a:t> </a:t>
            </a:r>
            <a:endParaRPr lang="en-US" sz="11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100" dirty="0">
                <a:effectLst/>
                <a:latin typeface="Segoe UI" panose="020B0502040204020203" pitchFamily="34" charset="0"/>
                <a:ea typeface="Segoe UI" panose="020B0502040204020203" pitchFamily="34" charset="0"/>
              </a:rPr>
              <a:t>But we do think it is important to develop repeatable tools, patterns, and practices where possible, so that the creative thought of our engineering teams can be directed toward the most novel and unique challenges, not reinventing the wheel.  </a:t>
            </a:r>
            <a:r>
              <a:rPr lang="en-US" sz="1100" dirty="0">
                <a:effectLst/>
                <a:latin typeface="Times New Roman" panose="02020603050405020304" pitchFamily="18" charset="0"/>
                <a:ea typeface="Segoe UI" panose="020B0502040204020203" pitchFamily="34" charset="0"/>
              </a:rPr>
              <a:t> </a:t>
            </a:r>
            <a:r>
              <a:rPr lang="en-US" sz="1100" dirty="0">
                <a:effectLst/>
                <a:latin typeface="Segoe UI" panose="020B0502040204020203" pitchFamily="34" charset="0"/>
                <a:ea typeface="Segoe UI" panose="020B0502040204020203" pitchFamily="34" charset="0"/>
              </a:rPr>
              <a:t>Also, integrated systems and tools also help drive consistency and ensure that responsible AI is in the ‘coding path’ – it is part of the everyday way in which our engineering teams work.</a:t>
            </a:r>
            <a:endParaRPr lang="en-US" sz="11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100" dirty="0">
                <a:effectLst/>
                <a:latin typeface="Segoe UI" panose="020B0502040204020203" pitchFamily="34" charset="0"/>
                <a:ea typeface="Segoe UI" panose="020B0502040204020203" pitchFamily="34" charset="0"/>
              </a:rPr>
              <a:t>  </a:t>
            </a:r>
            <a:endParaRPr lang="en-US" sz="11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100" dirty="0">
                <a:effectLst/>
                <a:latin typeface="Segoe UI" panose="020B0502040204020203" pitchFamily="34" charset="0"/>
                <a:ea typeface="Segoe UI" panose="020B0502040204020203" pitchFamily="34" charset="0"/>
              </a:rPr>
              <a:t>  </a:t>
            </a:r>
            <a:endParaRPr lang="en-US" sz="1100" dirty="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100" dirty="0">
                <a:effectLst/>
                <a:latin typeface="Segoe UI" panose="020B0502040204020203" pitchFamily="34" charset="0"/>
                <a:ea typeface="Segoe UI" panose="020B0502040204020203" pitchFamily="34" charset="0"/>
              </a:rPr>
              <a:t> </a:t>
            </a:r>
            <a:endParaRPr lang="en-US" sz="1100" dirty="0">
              <a:effectLst/>
              <a:latin typeface="Times New Roman" panose="02020603050405020304" pitchFamily="18" charset="0"/>
              <a:ea typeface="Times New Roman" panose="02020603050405020304" pitchFamily="18" charset="0"/>
            </a:endParaRPr>
          </a:p>
          <a:p>
            <a:pPr fontAlgn="base"/>
            <a:endParaRPr lang="en-US" sz="1800" dirty="0">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607406"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2/21/2023 8:58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59245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2800" dirty="0">
                <a:latin typeface="Times New Roman" panose="02020603050405020304" pitchFamily="18" charset="0"/>
                <a:ea typeface="Times New Roman" panose="02020603050405020304" pitchFamily="18" charset="0"/>
              </a:rPr>
              <a:t>The responsible AI dashboard and scorecard pulls together some of the more mature responsible AI tooling developed by Microsoft </a:t>
            </a:r>
            <a:r>
              <a:rPr lang="en-US" sz="2800">
                <a:latin typeface="Times New Roman" panose="02020603050405020304" pitchFamily="18" charset="0"/>
                <a:ea typeface="Times New Roman" panose="02020603050405020304" pitchFamily="18" charset="0"/>
              </a:rPr>
              <a:t>or developers </a:t>
            </a:r>
            <a:r>
              <a:rPr lang="en-US" sz="2800" dirty="0">
                <a:latin typeface="Times New Roman" panose="02020603050405020304" pitchFamily="18" charset="0"/>
                <a:ea typeface="Times New Roman" panose="02020603050405020304" pitchFamily="18" charset="0"/>
              </a:rPr>
              <a:t>as part of an open-source project. The dashboard connects these capabilities such that they support mode debugging and support decision making in a point-and-click single pane of glass. </a:t>
            </a:r>
          </a:p>
          <a:p>
            <a:pPr fontAlgn="base"/>
            <a:endParaRPr lang="en-US" sz="2800" dirty="0">
              <a:latin typeface="Times New Roman" panose="02020603050405020304" pitchFamily="18" charset="0"/>
              <a:ea typeface="Times New Roman" panose="02020603050405020304" pitchFamily="18" charset="0"/>
            </a:endParaRPr>
          </a:p>
          <a:p>
            <a:pPr fontAlgn="base"/>
            <a:r>
              <a:rPr lang="en-US" sz="2800" dirty="0">
                <a:latin typeface="Times New Roman" panose="02020603050405020304" pitchFamily="18" charset="0"/>
                <a:ea typeface="Times New Roman" panose="02020603050405020304" pitchFamily="18" charset="0"/>
              </a:rPr>
              <a:t>Under model debugging, the following capabilities are supported: </a:t>
            </a:r>
          </a:p>
          <a:p>
            <a:pPr marL="285750" marR="0" lvl="0" indent="-285750" algn="l" defTabSz="914400" rtl="0" eaLnBrk="1" fontAlgn="base" latinLnBrk="0" hangingPunct="1">
              <a:lnSpc>
                <a:spcPct val="100000"/>
              </a:lnSpc>
              <a:spcBef>
                <a:spcPts val="0"/>
              </a:spcBef>
              <a:spcAft>
                <a:spcPts val="0"/>
              </a:spcAft>
              <a:buClrTx/>
              <a:buSzTx/>
              <a:buFontTx/>
              <a:buChar char="-"/>
              <a:tabLst/>
              <a:defRPr/>
            </a:pPr>
            <a:r>
              <a:rPr lang="en-US" sz="2800" b="1" dirty="0">
                <a:latin typeface="Times New Roman" panose="02020603050405020304" pitchFamily="18" charset="0"/>
                <a:ea typeface="Times New Roman" panose="02020603050405020304" pitchFamily="18" charset="0"/>
              </a:rPr>
              <a:t>Error Analysis</a:t>
            </a:r>
            <a:r>
              <a:rPr lang="en-US" sz="2800" dirty="0">
                <a:latin typeface="Times New Roman" panose="02020603050405020304" pitchFamily="18" charset="0"/>
                <a:ea typeface="Times New Roman" panose="02020603050405020304" pitchFamily="18" charset="0"/>
              </a:rPr>
              <a:t>: </a:t>
            </a:r>
            <a:r>
              <a:rPr lang="en-US" sz="1800" dirty="0">
                <a:effectLst/>
                <a:latin typeface="Calibri" panose="020F0502020204030204" pitchFamily="34" charset="0"/>
              </a:rPr>
              <a:t>allows us to diagnose model errors and give us an understanding of cohorts in our data that have a higher-than-average error rate. This comes in handy especially if you don't have access to demographic features in your data. </a:t>
            </a:r>
          </a:p>
          <a:p>
            <a:pPr marL="285750" marR="0" lvl="0" indent="-285750" algn="l" defTabSz="914400" rtl="0" eaLnBrk="1" fontAlgn="base" latinLnBrk="0" hangingPunct="1">
              <a:lnSpc>
                <a:spcPct val="100000"/>
              </a:lnSpc>
              <a:spcBef>
                <a:spcPts val="0"/>
              </a:spcBef>
              <a:spcAft>
                <a:spcPts val="0"/>
              </a:spcAft>
              <a:buClrTx/>
              <a:buSzTx/>
              <a:buFontTx/>
              <a:buChar char="-"/>
              <a:tabLst/>
              <a:defRPr/>
            </a:pPr>
            <a:endParaRPr lang="en-US" sz="2800" dirty="0">
              <a:latin typeface="Times New Roman" panose="02020603050405020304" pitchFamily="18" charset="0"/>
              <a:ea typeface="Times New Roman" panose="02020603050405020304" pitchFamily="18" charset="0"/>
            </a:endParaRPr>
          </a:p>
          <a:p>
            <a:pPr marL="285750" indent="-285750" fontAlgn="base">
              <a:buFontTx/>
              <a:buChar char="-"/>
            </a:pPr>
            <a:r>
              <a:rPr lang="en-US" sz="2800" b="1" dirty="0">
                <a:latin typeface="Times New Roman" panose="02020603050405020304" pitchFamily="18" charset="0"/>
                <a:ea typeface="Times New Roman" panose="02020603050405020304" pitchFamily="18" charset="0"/>
              </a:rPr>
              <a:t>Data Explorer: </a:t>
            </a:r>
            <a:r>
              <a:rPr lang="en-US" sz="2800" b="0" dirty="0">
                <a:latin typeface="Times New Roman" panose="02020603050405020304" pitchFamily="18" charset="0"/>
                <a:ea typeface="Times New Roman" panose="02020603050405020304" pitchFamily="18" charset="0"/>
              </a:rPr>
              <a:t>allows users to explore data distributions. It allows users to quickly understand data balance issues (i.e., over/underrepresentation of groups in the data). </a:t>
            </a:r>
          </a:p>
          <a:p>
            <a:pPr marL="285750" indent="-285750" fontAlgn="base">
              <a:buFontTx/>
              <a:buChar char="-"/>
            </a:pPr>
            <a:endParaRPr lang="en-US" sz="2800" b="0" dirty="0">
              <a:latin typeface="Times New Roman" panose="02020603050405020304" pitchFamily="18" charset="0"/>
              <a:ea typeface="Times New Roman" panose="02020603050405020304" pitchFamily="18" charset="0"/>
            </a:endParaRPr>
          </a:p>
          <a:p>
            <a:pPr marL="285750" indent="-285750" fontAlgn="base">
              <a:buFontTx/>
              <a:buChar char="-"/>
            </a:pPr>
            <a:r>
              <a:rPr lang="en-US" sz="2800" b="1" dirty="0">
                <a:latin typeface="Times New Roman" panose="02020603050405020304" pitchFamily="18" charset="0"/>
                <a:ea typeface="Times New Roman" panose="02020603050405020304" pitchFamily="18" charset="0"/>
              </a:rPr>
              <a:t>Model Overview</a:t>
            </a:r>
            <a:r>
              <a:rPr lang="en-US" sz="2800" dirty="0">
                <a:latin typeface="Times New Roman" panose="02020603050405020304" pitchFamily="18" charset="0"/>
                <a:ea typeface="Times New Roman" panose="02020603050405020304" pitchFamily="18" charset="0"/>
              </a:rPr>
              <a:t>: </a:t>
            </a:r>
            <a:r>
              <a:rPr lang="en-US" sz="1800" dirty="0">
                <a:effectLst/>
                <a:latin typeface="Calibri" panose="020F0502020204030204" pitchFamily="34" charset="0"/>
              </a:rPr>
              <a:t>Model Overview is not necessarily novel but provides a view into assessing performance metrics differences across various subgroups in the data. Those metrics could include model accuracy, false positive and negative rates, recall, and precision of the model. The subgroups being assessed could be across demographic values or custom cohorts. </a:t>
            </a:r>
          </a:p>
          <a:p>
            <a:pPr marL="285750" indent="-285750" fontAlgn="base">
              <a:buFontTx/>
              <a:buChar char="-"/>
            </a:pPr>
            <a:endParaRPr lang="en-US" sz="2800" dirty="0">
              <a:effectLst/>
              <a:latin typeface="Times New Roman" panose="02020603050405020304" pitchFamily="18" charset="0"/>
            </a:endParaRPr>
          </a:p>
          <a:p>
            <a:pPr marL="285750" indent="-285750" fontAlgn="base">
              <a:buFontTx/>
              <a:buChar char="-"/>
            </a:pPr>
            <a:r>
              <a:rPr lang="en-US" sz="2800" b="1" dirty="0">
                <a:latin typeface="Times New Roman" panose="02020603050405020304" pitchFamily="18" charset="0"/>
                <a:ea typeface="Times New Roman" panose="02020603050405020304" pitchFamily="18" charset="0"/>
              </a:rPr>
              <a:t>Fairness Assessment</a:t>
            </a:r>
            <a:r>
              <a:rPr lang="en-US" sz="2800" dirty="0">
                <a:latin typeface="Times New Roman" panose="02020603050405020304" pitchFamily="18" charset="0"/>
                <a:ea typeface="Times New Roman" panose="02020603050405020304" pitchFamily="18" charset="0"/>
              </a:rPr>
              <a:t>: </a:t>
            </a:r>
            <a:r>
              <a:rPr lang="en-US" sz="1800" dirty="0">
                <a:effectLst/>
                <a:latin typeface="Calibri" panose="020F0502020204030204" pitchFamily="34" charset="0"/>
                <a:ea typeface="Times New Roman" panose="02020603050405020304" pitchFamily="18" charset="0"/>
              </a:rPr>
              <a:t>allows users to assess</a:t>
            </a:r>
            <a:r>
              <a:rPr lang="en-US" sz="1800" dirty="0">
                <a:effectLst/>
                <a:latin typeface="Calibri" panose="020F0502020204030204" pitchFamily="34" charset="0"/>
              </a:rPr>
              <a:t> fairness related harms such as quality of service harms (</a:t>
            </a:r>
            <a:r>
              <a:rPr lang="en-US" sz="1800" b="0" dirty="0">
                <a:effectLst/>
                <a:latin typeface="Calibri" panose="020F0502020204030204" pitchFamily="34" charset="0"/>
              </a:rPr>
              <a:t>does</a:t>
            </a:r>
            <a:r>
              <a:rPr lang="en-US" sz="1800" b="1" dirty="0">
                <a:effectLst/>
                <a:latin typeface="Calibri" panose="020F0502020204030204" pitchFamily="34" charset="0"/>
              </a:rPr>
              <a:t> </a:t>
            </a:r>
            <a:r>
              <a:rPr lang="en-US" sz="1800" dirty="0">
                <a:effectLst/>
                <a:latin typeface="Calibri" panose="020F0502020204030204" pitchFamily="34" charset="0"/>
              </a:rPr>
              <a:t>the system work as well for one group of people as it does for another?) and allocation harms (does the system allocate opportunities or resources in ways that negatively impact people’s lives?). The assessment component allows users to assess how a model’s predictions affect different groups in the data. The tool provides several parity constraint capabilities that might be suitable for different fairness scenarios. </a:t>
            </a:r>
          </a:p>
          <a:p>
            <a:pPr marL="285750" indent="-285750" fontAlgn="base">
              <a:buFontTx/>
              <a:buChar char="-"/>
            </a:pPr>
            <a:r>
              <a:rPr lang="en-US" sz="2800" b="1" dirty="0">
                <a:latin typeface="Times New Roman" panose="02020603050405020304" pitchFamily="18" charset="0"/>
                <a:ea typeface="Times New Roman" panose="02020603050405020304" pitchFamily="18" charset="0"/>
              </a:rPr>
              <a:t>Model interpretability</a:t>
            </a:r>
            <a:r>
              <a:rPr lang="en-US" sz="2800" dirty="0">
                <a:latin typeface="Times New Roman" panose="02020603050405020304" pitchFamily="18" charset="0"/>
                <a:ea typeface="Times New Roman" panose="02020603050405020304" pitchFamily="18" charset="0"/>
              </a:rPr>
              <a:t>: contains a broad set of tools that include </a:t>
            </a:r>
            <a:r>
              <a:rPr lang="en-US" sz="2800" dirty="0" err="1">
                <a:latin typeface="Times New Roman" panose="02020603050405020304" pitchFamily="18" charset="0"/>
                <a:ea typeface="Times New Roman" panose="02020603050405020304" pitchFamily="18" charset="0"/>
              </a:rPr>
              <a:t>glassbox</a:t>
            </a:r>
            <a:r>
              <a:rPr lang="en-US" sz="2800" dirty="0">
                <a:latin typeface="Times New Roman" panose="02020603050405020304" pitchFamily="18" charset="0"/>
                <a:ea typeface="Times New Roman" panose="02020603050405020304" pitchFamily="18" charset="0"/>
              </a:rPr>
              <a:t> models that are naturally interpretable (GBMs, decision trees, logistic regression, etc.) and explainers for more complex models that include both global explainers (partial dependence plots, feature importance plots) and local explainers (SHAP, LIME). The explainers are mostly model agnostic but there are custom ones being developed for specific kinds of models including tree-based models, deep neural networks and text classifiers.</a:t>
            </a:r>
          </a:p>
          <a:p>
            <a:pPr marL="285750" indent="-285750" fontAlgn="base">
              <a:buFontTx/>
              <a:buChar char="-"/>
            </a:pPr>
            <a:endParaRPr lang="en-US" sz="2800" dirty="0">
              <a:latin typeface="Times New Roman" panose="02020603050405020304" pitchFamily="18" charset="0"/>
              <a:ea typeface="Times New Roman" panose="02020603050405020304" pitchFamily="18" charset="0"/>
            </a:endParaRPr>
          </a:p>
          <a:p>
            <a:pPr marL="285750" indent="-285750" fontAlgn="base">
              <a:buFontTx/>
              <a:buChar char="-"/>
            </a:pPr>
            <a:r>
              <a:rPr lang="en-US" sz="2800" b="1" dirty="0">
                <a:latin typeface="Times New Roman" panose="02020603050405020304" pitchFamily="18" charset="0"/>
                <a:ea typeface="Times New Roman" panose="02020603050405020304" pitchFamily="18" charset="0"/>
              </a:rPr>
              <a:t>Counterfactual Analysis &amp; What-if Analysis</a:t>
            </a:r>
            <a:r>
              <a:rPr lang="en-US" sz="2800" dirty="0">
                <a:latin typeface="Times New Roman" panose="02020603050405020304" pitchFamily="18" charset="0"/>
                <a:ea typeface="Times New Roman" panose="02020603050405020304" pitchFamily="18" charset="0"/>
              </a:rPr>
              <a:t>: </a:t>
            </a:r>
            <a:r>
              <a:rPr lang="en-US" sz="1800" dirty="0">
                <a:effectLst/>
                <a:latin typeface="Calibri" panose="020F0502020204030204" pitchFamily="34" charset="0"/>
              </a:rPr>
              <a:t>What if analysis allows users to manually change the model input values for a specific observation in order to see the effect it has on the predicted probability or even the classification of that observation. Counterfactual analysis takes this a step further and automatically identifies the smallest possible change in the model input values that would flip the decision of the model. These two capabilities together allow us to not only assess whether small fluctuations in the input variables would lead to big changes in the output, but also identify the shortest path to a more desirable model outcome. </a:t>
            </a:r>
            <a:endParaRPr lang="en-US" sz="2800" dirty="0">
              <a:latin typeface="Times New Roman" panose="02020603050405020304" pitchFamily="18" charset="0"/>
              <a:ea typeface="Times New Roman" panose="02020603050405020304" pitchFamily="18" charset="0"/>
            </a:endParaRPr>
          </a:p>
          <a:p>
            <a:pPr marL="285750" indent="-285750" fontAlgn="base">
              <a:buFontTx/>
              <a:buChar char="-"/>
            </a:pPr>
            <a:endParaRPr lang="en-US" sz="2800" dirty="0">
              <a:latin typeface="Times New Roman" panose="02020603050405020304" pitchFamily="18" charset="0"/>
              <a:ea typeface="Times New Roman" panose="02020603050405020304" pitchFamily="18" charset="0"/>
            </a:endParaRPr>
          </a:p>
          <a:p>
            <a:pPr marL="0" indent="0" fontAlgn="base">
              <a:buFontTx/>
              <a:buNone/>
            </a:pPr>
            <a:r>
              <a:rPr lang="en-US" sz="2800" dirty="0">
                <a:latin typeface="Times New Roman" panose="02020603050405020304" pitchFamily="18" charset="0"/>
                <a:ea typeface="Times New Roman" panose="02020603050405020304" pitchFamily="18" charset="0"/>
              </a:rPr>
              <a:t>Under decision making, the following capabilities are supported: </a:t>
            </a:r>
          </a:p>
          <a:p>
            <a:pPr marL="285750" indent="-285750" fontAlgn="base">
              <a:buFontTx/>
              <a:buChar char="-"/>
            </a:pPr>
            <a:r>
              <a:rPr lang="en-US" sz="2800" b="1" dirty="0">
                <a:latin typeface="Times New Roman" panose="02020603050405020304" pitchFamily="18" charset="0"/>
                <a:ea typeface="Times New Roman" panose="02020603050405020304" pitchFamily="18" charset="0"/>
              </a:rPr>
              <a:t>Counterfactual Analysis: </a:t>
            </a:r>
            <a:r>
              <a:rPr lang="en-US" sz="2800" dirty="0">
                <a:latin typeface="Times New Roman" panose="02020603050405020304" pitchFamily="18" charset="0"/>
                <a:ea typeface="Times New Roman" panose="02020603050405020304" pitchFamily="18" charset="0"/>
              </a:rPr>
              <a:t>see above</a:t>
            </a:r>
          </a:p>
          <a:p>
            <a:pPr marL="285750" marR="0" lvl="0" indent="-285750" algn="l" defTabSz="914400" rtl="0" eaLnBrk="1" fontAlgn="base" latinLnBrk="0" hangingPunct="1">
              <a:lnSpc>
                <a:spcPct val="100000"/>
              </a:lnSpc>
              <a:spcBef>
                <a:spcPts val="0"/>
              </a:spcBef>
              <a:spcAft>
                <a:spcPts val="0"/>
              </a:spcAft>
              <a:buClrTx/>
              <a:buSzTx/>
              <a:buFontTx/>
              <a:buChar char="-"/>
              <a:tabLst/>
              <a:defRPr/>
            </a:pPr>
            <a:r>
              <a:rPr lang="en-US" sz="2800" b="1" dirty="0">
                <a:latin typeface="Times New Roman" panose="02020603050405020304" pitchFamily="18" charset="0"/>
                <a:ea typeface="Times New Roman" panose="02020603050405020304" pitchFamily="18" charset="0"/>
              </a:rPr>
              <a:t>Causal Analysis: </a:t>
            </a:r>
            <a:r>
              <a:rPr lang="en-US" sz="2800" dirty="0">
                <a:latin typeface="Times New Roman" panose="02020603050405020304" pitchFamily="18" charset="0"/>
                <a:ea typeface="Times New Roman" panose="02020603050405020304" pitchFamily="18" charset="0"/>
              </a:rPr>
              <a:t>allows users to assess the most important causal feature that directly affects the variable of interest. A causal effect is an observed relationship between two variables holding all else constant (or in other words, taking into consideration confounding factors). It helps users assess how an increase or change in one variable affects the variable of interest. Keep in mind that this analysis is done on the data and not on the model (with the exception of data explorer, all other previously mentioned capabilities assess the model and not the data)</a:t>
            </a:r>
            <a:endParaRPr lang="en-US" sz="1800" dirty="0">
              <a:latin typeface="Times New Roman" panose="02020603050405020304" pitchFamily="18" charset="0"/>
              <a:ea typeface="Times New Roman" panose="02020603050405020304" pitchFamily="18" charset="0"/>
            </a:endParaRPr>
          </a:p>
          <a:p>
            <a:pPr marL="0" indent="0" fontAlgn="base">
              <a:buFontTx/>
              <a:buNone/>
            </a:pPr>
            <a:endParaRPr lang="en-US" sz="1800" dirty="0">
              <a:latin typeface="Times New Roman" panose="02020603050405020304" pitchFamily="18" charset="0"/>
              <a:ea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ea typeface="Segoe UI" panose="020B0502040204020203" pitchFamily="34" charset="0"/>
              </a:rPr>
              <a:t>These are a set of tools, patterns, and practices that help teams easily integrate responsible AI requirements into their everyday development practices.  </a:t>
            </a:r>
            <a:endParaRPr lang="en-US" sz="1800" dirty="0">
              <a:effectLst/>
              <a:latin typeface="Times New Roman" panose="02020603050405020304" pitchFamily="18" charset="0"/>
              <a:ea typeface="Times New Roman" panose="02020603050405020304" pitchFamily="18" charset="0"/>
            </a:endParaRPr>
          </a:p>
          <a:p>
            <a:pPr marL="0" indent="0" fontAlgn="base">
              <a:buFontTx/>
              <a:buNone/>
            </a:pPr>
            <a:endParaRPr lang="en-US" sz="1800" dirty="0">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607406"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2/21/2023 8:58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106831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1.xml"/><Relationship Id="rId6" Type="http://schemas.openxmlformats.org/officeDocument/2006/relationships/image" Target="../media/image3.emf"/><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43F26-6DBC-E12D-C8D4-00C3393CA8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3BA4A9-9FC5-2323-AE86-2C085F775F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A93185-7C7E-154A-C211-30A097D25DDD}"/>
              </a:ext>
            </a:extLst>
          </p:cNvPr>
          <p:cNvSpPr>
            <a:spLocks noGrp="1"/>
          </p:cNvSpPr>
          <p:nvPr>
            <p:ph type="dt" sz="half" idx="10"/>
          </p:nvPr>
        </p:nvSpPr>
        <p:spPr/>
        <p:txBody>
          <a:bodyPr/>
          <a:lstStyle/>
          <a:p>
            <a:fld id="{D829BE88-F889-4EE5-A943-7C869EE15060}" type="datetimeFigureOut">
              <a:rPr lang="en-US" smtClean="0"/>
              <a:t>2/21/2023</a:t>
            </a:fld>
            <a:endParaRPr lang="en-US"/>
          </a:p>
        </p:txBody>
      </p:sp>
      <p:sp>
        <p:nvSpPr>
          <p:cNvPr id="5" name="Footer Placeholder 4">
            <a:extLst>
              <a:ext uri="{FF2B5EF4-FFF2-40B4-BE49-F238E27FC236}">
                <a16:creationId xmlns:a16="http://schemas.microsoft.com/office/drawing/2014/main" id="{11A55951-FE7D-FD04-2BBB-362A3DFAEF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A7DC7-1B1F-F13B-3047-0FE264361DE8}"/>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1967826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C2FD-8679-EE19-15C9-600A36A62E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A04C57-4AEF-C62A-7F11-619FFD6FC7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688D23-1288-0196-C44A-AD4AFF220C84}"/>
              </a:ext>
            </a:extLst>
          </p:cNvPr>
          <p:cNvSpPr>
            <a:spLocks noGrp="1"/>
          </p:cNvSpPr>
          <p:nvPr>
            <p:ph type="dt" sz="half" idx="10"/>
          </p:nvPr>
        </p:nvSpPr>
        <p:spPr/>
        <p:txBody>
          <a:bodyPr/>
          <a:lstStyle/>
          <a:p>
            <a:fld id="{D829BE88-F889-4EE5-A943-7C869EE15060}" type="datetimeFigureOut">
              <a:rPr lang="en-US" smtClean="0"/>
              <a:t>2/21/2023</a:t>
            </a:fld>
            <a:endParaRPr lang="en-US"/>
          </a:p>
        </p:txBody>
      </p:sp>
      <p:sp>
        <p:nvSpPr>
          <p:cNvPr id="5" name="Footer Placeholder 4">
            <a:extLst>
              <a:ext uri="{FF2B5EF4-FFF2-40B4-BE49-F238E27FC236}">
                <a16:creationId xmlns:a16="http://schemas.microsoft.com/office/drawing/2014/main" id="{DC82DB43-1C5D-277B-C60A-146B4540CB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5939E3-CA52-F7B0-759F-E26FDC8B86E2}"/>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3684975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EDA592-ADA6-7C91-49AA-D87886C9C2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5201BA-A8A0-2105-21CA-B20AF2CBFA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ABF485-56E6-2921-B603-16A1AA854CFF}"/>
              </a:ext>
            </a:extLst>
          </p:cNvPr>
          <p:cNvSpPr>
            <a:spLocks noGrp="1"/>
          </p:cNvSpPr>
          <p:nvPr>
            <p:ph type="dt" sz="half" idx="10"/>
          </p:nvPr>
        </p:nvSpPr>
        <p:spPr/>
        <p:txBody>
          <a:bodyPr/>
          <a:lstStyle/>
          <a:p>
            <a:fld id="{D829BE88-F889-4EE5-A943-7C869EE15060}" type="datetimeFigureOut">
              <a:rPr lang="en-US" smtClean="0"/>
              <a:t>2/21/2023</a:t>
            </a:fld>
            <a:endParaRPr lang="en-US"/>
          </a:p>
        </p:txBody>
      </p:sp>
      <p:sp>
        <p:nvSpPr>
          <p:cNvPr id="5" name="Footer Placeholder 4">
            <a:extLst>
              <a:ext uri="{FF2B5EF4-FFF2-40B4-BE49-F238E27FC236}">
                <a16:creationId xmlns:a16="http://schemas.microsoft.com/office/drawing/2014/main" id="{638AC337-8F76-471D-9CA9-A552C5A913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26C6FE-3E62-C6D0-CE6D-A0D5BF4B83A5}"/>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999208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2306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
        <p:nvSpPr>
          <p:cNvPr id="5" name="Title 1">
            <a:extLst>
              <a:ext uri="{FF2B5EF4-FFF2-40B4-BE49-F238E27FC236}">
                <a16:creationId xmlns:a16="http://schemas.microsoft.com/office/drawing/2014/main" id="{B29014AC-1D96-4F7E-962B-E0D1F044C5B2}"/>
              </a:ext>
            </a:extLst>
          </p:cNvPr>
          <p:cNvSpPr>
            <a:spLocks noGrp="1"/>
          </p:cNvSpPr>
          <p:nvPr>
            <p:ph type="title" hasCustomPrompt="1"/>
          </p:nvPr>
        </p:nvSpPr>
        <p:spPr>
          <a:xfrm>
            <a:off x="496735" y="2875001"/>
            <a:ext cx="9144000" cy="1107996"/>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Microsoft Ready </a:t>
            </a:r>
            <a:br>
              <a:rPr lang="en-US"/>
            </a:br>
            <a:r>
              <a:rPr lang="en-US"/>
              <a:t>Financial Services Industry</a:t>
            </a:r>
          </a:p>
        </p:txBody>
      </p:sp>
    </p:spTree>
    <p:extLst>
      <p:ext uri="{BB962C8B-B14F-4D97-AF65-F5344CB8AC3E}">
        <p14:creationId xmlns:p14="http://schemas.microsoft.com/office/powerpoint/2010/main" val="2772958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endParaRPr lang="en-US"/>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047450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50116" y="2381305"/>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737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88995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22187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96130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018109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3BC61-E9DB-0C02-E50F-2AF66CCA3A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6C0FBF-476A-1BF5-91AB-05C6BB17E6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6D6B3F-C474-078A-5898-5C59D1A37EF9}"/>
              </a:ext>
            </a:extLst>
          </p:cNvPr>
          <p:cNvSpPr>
            <a:spLocks noGrp="1"/>
          </p:cNvSpPr>
          <p:nvPr>
            <p:ph type="dt" sz="half" idx="10"/>
          </p:nvPr>
        </p:nvSpPr>
        <p:spPr/>
        <p:txBody>
          <a:bodyPr/>
          <a:lstStyle/>
          <a:p>
            <a:fld id="{D829BE88-F889-4EE5-A943-7C869EE15060}" type="datetimeFigureOut">
              <a:rPr lang="en-US" smtClean="0"/>
              <a:t>2/21/2023</a:t>
            </a:fld>
            <a:endParaRPr lang="en-US"/>
          </a:p>
        </p:txBody>
      </p:sp>
      <p:sp>
        <p:nvSpPr>
          <p:cNvPr id="5" name="Footer Placeholder 4">
            <a:extLst>
              <a:ext uri="{FF2B5EF4-FFF2-40B4-BE49-F238E27FC236}">
                <a16:creationId xmlns:a16="http://schemas.microsoft.com/office/drawing/2014/main" id="{DAA50EB6-28BB-0EED-E0A1-EB63BAFFC8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65E4B-17C3-A0EC-95C4-629A0F3FDCD0}"/>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18598309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45233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56091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27874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11951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19019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436575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26719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940634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72481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21434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03F7-F219-8CF8-AEF1-69E67A1C2B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5825A0-A387-BDD8-398E-B1157B1071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FA93C3-406A-B5E4-60A6-EBC0C48A88EA}"/>
              </a:ext>
            </a:extLst>
          </p:cNvPr>
          <p:cNvSpPr>
            <a:spLocks noGrp="1"/>
          </p:cNvSpPr>
          <p:nvPr>
            <p:ph type="dt" sz="half" idx="10"/>
          </p:nvPr>
        </p:nvSpPr>
        <p:spPr/>
        <p:txBody>
          <a:bodyPr/>
          <a:lstStyle/>
          <a:p>
            <a:fld id="{D829BE88-F889-4EE5-A943-7C869EE15060}" type="datetimeFigureOut">
              <a:rPr lang="en-US" smtClean="0"/>
              <a:t>2/21/2023</a:t>
            </a:fld>
            <a:endParaRPr lang="en-US"/>
          </a:p>
        </p:txBody>
      </p:sp>
      <p:sp>
        <p:nvSpPr>
          <p:cNvPr id="5" name="Footer Placeholder 4">
            <a:extLst>
              <a:ext uri="{FF2B5EF4-FFF2-40B4-BE49-F238E27FC236}">
                <a16:creationId xmlns:a16="http://schemas.microsoft.com/office/drawing/2014/main" id="{21323654-3289-FB69-AA4E-809C6B6ECF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E4BBE9-24CA-A8F0-D410-F52EA7D6DF93}"/>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34142597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134571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1531687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8669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57998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85648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03022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86354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50088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274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31121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D5D9A-C762-107A-18C8-AC210A8AE1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DDA4EB-46C4-4F07-2D80-8FF959BA40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812AD1-223A-D90E-97D0-6D0FB14450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57B784-B943-8CCD-B274-7FBF59862C50}"/>
              </a:ext>
            </a:extLst>
          </p:cNvPr>
          <p:cNvSpPr>
            <a:spLocks noGrp="1"/>
          </p:cNvSpPr>
          <p:nvPr>
            <p:ph type="dt" sz="half" idx="10"/>
          </p:nvPr>
        </p:nvSpPr>
        <p:spPr/>
        <p:txBody>
          <a:bodyPr/>
          <a:lstStyle/>
          <a:p>
            <a:fld id="{D829BE88-F889-4EE5-A943-7C869EE15060}" type="datetimeFigureOut">
              <a:rPr lang="en-US" smtClean="0"/>
              <a:t>2/21/2023</a:t>
            </a:fld>
            <a:endParaRPr lang="en-US"/>
          </a:p>
        </p:txBody>
      </p:sp>
      <p:sp>
        <p:nvSpPr>
          <p:cNvPr id="6" name="Footer Placeholder 5">
            <a:extLst>
              <a:ext uri="{FF2B5EF4-FFF2-40B4-BE49-F238E27FC236}">
                <a16:creationId xmlns:a16="http://schemas.microsoft.com/office/drawing/2014/main" id="{0F65B213-8D2A-158A-9E17-2A34A1F6A8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73C027-FA50-B3F7-3416-8DDC77DCC5FA}"/>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7921336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474519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1pPr>
            <a:lvl2pPr marL="346553" indent="0">
              <a:buNone/>
              <a:defRPr sz="24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2pPr>
            <a:lvl3pPr marL="584607" indent="0">
              <a:buNone/>
              <a:defRPr sz="20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3pPr>
            <a:lvl4pPr marL="814563"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4pPr>
            <a:lvl5pPr marL="1050997"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1556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55837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491691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_Title with photo and ti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15B53B3-A500-4259-9EF2-B5F4A6E75783}"/>
              </a:ext>
            </a:extLst>
          </p:cNvPr>
          <p:cNvPicPr>
            <a:picLocks noChangeAspect="1"/>
          </p:cNvPicPr>
          <p:nvPr userDrawn="1"/>
        </p:nvPicPr>
        <p:blipFill rotWithShape="1">
          <a:blip r:embed="rId3"/>
          <a:srcRect l="181" b="15850"/>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051509EC-CF9C-9747-835D-778F73946761}"/>
              </a:ext>
            </a:extLst>
          </p:cNvPr>
          <p:cNvSpPr/>
          <p:nvPr userDrawn="1"/>
        </p:nvSpPr>
        <p:spPr bwMode="auto">
          <a:xfrm>
            <a:off x="0" y="0"/>
            <a:ext cx="11914980" cy="6858000"/>
          </a:xfrm>
          <a:prstGeom prst="rect">
            <a:avLst/>
          </a:prstGeom>
          <a:gradFill>
            <a:gsLst>
              <a:gs pos="32000">
                <a:schemeClr val="accent2">
                  <a:alpha val="66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a:ln w="3175">
                <a:noFill/>
              </a:ln>
              <a:solidFill>
                <a:srgbClr val="FFFFFF"/>
              </a:solidFill>
              <a:latin typeface="Segoe UI Semilight" panose="020B0402040204020203" pitchFamily="34" charset="0"/>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9" progId="TCLayout.ActiveDocument.1">
                  <p:embed/>
                </p:oleObj>
              </mc:Choice>
              <mc:Fallback>
                <p:oleObj name="think-cell Slide" r:id="rId4"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8" name="MS logo white - EMF"/>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bwMode="black">
          <a:xfrm>
            <a:off x="451634" y="6111775"/>
            <a:ext cx="1423303" cy="304828"/>
          </a:xfrm>
          <a:prstGeom prst="rect">
            <a:avLst/>
          </a:prstGeom>
        </p:spPr>
      </p:pic>
    </p:spTree>
    <p:extLst>
      <p:ext uri="{BB962C8B-B14F-4D97-AF65-F5344CB8AC3E}">
        <p14:creationId xmlns:p14="http://schemas.microsoft.com/office/powerpoint/2010/main" val="170117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2/21/2023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62212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2/21/2023</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378256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2/21/2023</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2739175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2/21/2023</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8572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2/21/2023</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251656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2757-4B23-55D1-1890-B36C220629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3C1E8F-36AC-E68C-D58A-967CDA265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6ABD6C-803E-BBA2-5921-76BC7E38B8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3696C1-E0E4-C706-5443-D4EABB648D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78D1A6-1E16-E2A2-C289-128E53BB74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4D331D-738A-A616-DA25-AF5FE4209784}"/>
              </a:ext>
            </a:extLst>
          </p:cNvPr>
          <p:cNvSpPr>
            <a:spLocks noGrp="1"/>
          </p:cNvSpPr>
          <p:nvPr>
            <p:ph type="dt" sz="half" idx="10"/>
          </p:nvPr>
        </p:nvSpPr>
        <p:spPr/>
        <p:txBody>
          <a:bodyPr/>
          <a:lstStyle/>
          <a:p>
            <a:fld id="{D829BE88-F889-4EE5-A943-7C869EE15060}" type="datetimeFigureOut">
              <a:rPr lang="en-US" smtClean="0"/>
              <a:t>2/21/2023</a:t>
            </a:fld>
            <a:endParaRPr lang="en-US"/>
          </a:p>
        </p:txBody>
      </p:sp>
      <p:sp>
        <p:nvSpPr>
          <p:cNvPr id="8" name="Footer Placeholder 7">
            <a:extLst>
              <a:ext uri="{FF2B5EF4-FFF2-40B4-BE49-F238E27FC236}">
                <a16:creationId xmlns:a16="http://schemas.microsoft.com/office/drawing/2014/main" id="{69A82B92-2A7A-7A4F-013D-D82D479857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48F5B8-B86E-70BA-9739-23D021DC73D4}"/>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27786054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2/21/2023</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37478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2/21/2023</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2594140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2/21/2023</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685888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2/21/2023</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0028567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2/21/2023</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0661893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2/21/2023</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1104552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2/21/2023</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72760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67A8F-9E8C-5AE0-C47B-C0A448AFA9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4DB873-D5FF-CA11-EE6F-EDF862FB972B}"/>
              </a:ext>
            </a:extLst>
          </p:cNvPr>
          <p:cNvSpPr>
            <a:spLocks noGrp="1"/>
          </p:cNvSpPr>
          <p:nvPr>
            <p:ph type="dt" sz="half" idx="10"/>
          </p:nvPr>
        </p:nvSpPr>
        <p:spPr/>
        <p:txBody>
          <a:bodyPr/>
          <a:lstStyle/>
          <a:p>
            <a:fld id="{D829BE88-F889-4EE5-A943-7C869EE15060}" type="datetimeFigureOut">
              <a:rPr lang="en-US" smtClean="0"/>
              <a:t>2/21/2023</a:t>
            </a:fld>
            <a:endParaRPr lang="en-US"/>
          </a:p>
        </p:txBody>
      </p:sp>
      <p:sp>
        <p:nvSpPr>
          <p:cNvPr id="4" name="Footer Placeholder 3">
            <a:extLst>
              <a:ext uri="{FF2B5EF4-FFF2-40B4-BE49-F238E27FC236}">
                <a16:creationId xmlns:a16="http://schemas.microsoft.com/office/drawing/2014/main" id="{A4FC3001-0CC4-AC87-50FA-E19FDEDCB6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51312D-B5E3-535C-933C-D2DC30F21586}"/>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3778355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23C1FB-7C59-1E83-78E8-7EA5D4A5548A}"/>
              </a:ext>
            </a:extLst>
          </p:cNvPr>
          <p:cNvSpPr>
            <a:spLocks noGrp="1"/>
          </p:cNvSpPr>
          <p:nvPr>
            <p:ph type="dt" sz="half" idx="10"/>
          </p:nvPr>
        </p:nvSpPr>
        <p:spPr/>
        <p:txBody>
          <a:bodyPr/>
          <a:lstStyle/>
          <a:p>
            <a:fld id="{D829BE88-F889-4EE5-A943-7C869EE15060}" type="datetimeFigureOut">
              <a:rPr lang="en-US" smtClean="0"/>
              <a:t>2/21/2023</a:t>
            </a:fld>
            <a:endParaRPr lang="en-US"/>
          </a:p>
        </p:txBody>
      </p:sp>
      <p:sp>
        <p:nvSpPr>
          <p:cNvPr id="3" name="Footer Placeholder 2">
            <a:extLst>
              <a:ext uri="{FF2B5EF4-FFF2-40B4-BE49-F238E27FC236}">
                <a16:creationId xmlns:a16="http://schemas.microsoft.com/office/drawing/2014/main" id="{75FBF964-7003-6691-7240-0AD68A3075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4CFE08-8958-5D50-306D-4F2325AA2228}"/>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349530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755A-168A-8290-7516-5CAB9C2FA7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8E404A-AF7C-CCDD-B8C8-4D81BAE441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7DA971-BE60-E120-2887-178D3BE2D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FDEEC6-E780-A8E0-B238-2850C87E3D8A}"/>
              </a:ext>
            </a:extLst>
          </p:cNvPr>
          <p:cNvSpPr>
            <a:spLocks noGrp="1"/>
          </p:cNvSpPr>
          <p:nvPr>
            <p:ph type="dt" sz="half" idx="10"/>
          </p:nvPr>
        </p:nvSpPr>
        <p:spPr/>
        <p:txBody>
          <a:bodyPr/>
          <a:lstStyle/>
          <a:p>
            <a:fld id="{D829BE88-F889-4EE5-A943-7C869EE15060}" type="datetimeFigureOut">
              <a:rPr lang="en-US" smtClean="0"/>
              <a:t>2/21/2023</a:t>
            </a:fld>
            <a:endParaRPr lang="en-US"/>
          </a:p>
        </p:txBody>
      </p:sp>
      <p:sp>
        <p:nvSpPr>
          <p:cNvPr id="6" name="Footer Placeholder 5">
            <a:extLst>
              <a:ext uri="{FF2B5EF4-FFF2-40B4-BE49-F238E27FC236}">
                <a16:creationId xmlns:a16="http://schemas.microsoft.com/office/drawing/2014/main" id="{42DBE03C-F747-2F78-4DDE-8E93D9EB4B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C20B3A-C9FA-C114-CC6F-DA33FECDE77E}"/>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4038773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E8890-B92B-0B88-A960-809D3B976A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478A22-B598-DFEE-27E9-0139EBE4FB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4D7C5B-0A2F-DD0B-8F1C-4DD438108D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F51264-C106-1F8F-EA80-B4A26ED46252}"/>
              </a:ext>
            </a:extLst>
          </p:cNvPr>
          <p:cNvSpPr>
            <a:spLocks noGrp="1"/>
          </p:cNvSpPr>
          <p:nvPr>
            <p:ph type="dt" sz="half" idx="10"/>
          </p:nvPr>
        </p:nvSpPr>
        <p:spPr/>
        <p:txBody>
          <a:bodyPr/>
          <a:lstStyle/>
          <a:p>
            <a:fld id="{D829BE88-F889-4EE5-A943-7C869EE15060}" type="datetimeFigureOut">
              <a:rPr lang="en-US" smtClean="0"/>
              <a:t>2/21/2023</a:t>
            </a:fld>
            <a:endParaRPr lang="en-US"/>
          </a:p>
        </p:txBody>
      </p:sp>
      <p:sp>
        <p:nvSpPr>
          <p:cNvPr id="6" name="Footer Placeholder 5">
            <a:extLst>
              <a:ext uri="{FF2B5EF4-FFF2-40B4-BE49-F238E27FC236}">
                <a16:creationId xmlns:a16="http://schemas.microsoft.com/office/drawing/2014/main" id="{229DA68D-78D5-B7F8-66DB-0E891503B9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73C78D-412E-7247-8E5B-88048FCAFF74}"/>
              </a:ext>
            </a:extLst>
          </p:cNvPr>
          <p:cNvSpPr>
            <a:spLocks noGrp="1"/>
          </p:cNvSpPr>
          <p:nvPr>
            <p:ph type="sldNum" sz="quarter" idx="12"/>
          </p:nvPr>
        </p:nvSpPr>
        <p:spPr/>
        <p:txBody>
          <a:bodyPr/>
          <a:lstStyle/>
          <a:p>
            <a:fld id="{20A90710-DB93-42C0-AB29-573C3E4FBBC0}" type="slidenum">
              <a:rPr lang="en-US" smtClean="0"/>
              <a:t>‹#›</a:t>
            </a:fld>
            <a:endParaRPr lang="en-US"/>
          </a:p>
        </p:txBody>
      </p:sp>
    </p:spTree>
    <p:extLst>
      <p:ext uri="{BB962C8B-B14F-4D97-AF65-F5344CB8AC3E}">
        <p14:creationId xmlns:p14="http://schemas.microsoft.com/office/powerpoint/2010/main" val="2367958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image" Target="../media/image2.emf"/><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3.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F605AC-7B3A-A958-6B1A-4E1CCB0045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87FC33-CC17-6600-8626-BB2779F6EC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2D6BCE-B632-E611-D118-E12EA1F4CC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29BE88-F889-4EE5-A943-7C869EE15060}" type="datetimeFigureOut">
              <a:rPr lang="en-US" smtClean="0"/>
              <a:t>2/21/2023</a:t>
            </a:fld>
            <a:endParaRPr lang="en-US"/>
          </a:p>
        </p:txBody>
      </p:sp>
      <p:sp>
        <p:nvSpPr>
          <p:cNvPr id="5" name="Footer Placeholder 4">
            <a:extLst>
              <a:ext uri="{FF2B5EF4-FFF2-40B4-BE49-F238E27FC236}">
                <a16:creationId xmlns:a16="http://schemas.microsoft.com/office/drawing/2014/main" id="{6A9D74C5-6C25-5E7B-FF95-1B150093CD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7E0F86-84C5-5720-FBDA-A8B136E66B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90710-DB93-42C0-AB29-573C3E4FBBC0}" type="slidenum">
              <a:rPr lang="en-US" smtClean="0"/>
              <a:t>‹#›</a:t>
            </a:fld>
            <a:endParaRPr lang="en-US"/>
          </a:p>
        </p:txBody>
      </p:sp>
    </p:spTree>
    <p:extLst>
      <p:ext uri="{BB962C8B-B14F-4D97-AF65-F5344CB8AC3E}">
        <p14:creationId xmlns:p14="http://schemas.microsoft.com/office/powerpoint/2010/main" val="3778380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9346306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2/21/2023</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50056304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8.jpeg"/><Relationship Id="rId4" Type="http://schemas.openxmlformats.org/officeDocument/2006/relationships/image" Target="../media/image2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3.jpeg"/><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8" Type="http://schemas.openxmlformats.org/officeDocument/2006/relationships/hyperlink" Target="https://erroranalysis.ai/" TargetMode="External"/><Relationship Id="rId13"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hyperlink" Target="https://www.microsoft.com/en-us/haxtoolkit/"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interpret.ml/" TargetMode="External"/><Relationship Id="rId11" Type="http://schemas.openxmlformats.org/officeDocument/2006/relationships/image" Target="../media/image38.png"/><Relationship Id="rId5" Type="http://schemas.openxmlformats.org/officeDocument/2006/relationships/image" Target="../media/image35.png"/><Relationship Id="rId10" Type="http://schemas.openxmlformats.org/officeDocument/2006/relationships/hyperlink" Target="https://github.com/Microsoft/EconML" TargetMode="External"/><Relationship Id="rId4" Type="http://schemas.openxmlformats.org/officeDocument/2006/relationships/hyperlink" Target="https://fairlearn.org/" TargetMode="External"/><Relationship Id="rId9"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16857" y="3584312"/>
            <a:ext cx="9798844" cy="2548390"/>
          </a:xfrm>
        </p:spPr>
        <p:txBody>
          <a:bodyPr wrap="square" lIns="0" tIns="0" rIns="0" bIns="0" anchor="t">
            <a:spAutoFit/>
          </a:bodyPr>
          <a:lstStyle/>
          <a:p>
            <a:r>
              <a:rPr lang="en-US" b="1" dirty="0">
                <a:solidFill>
                  <a:schemeClr val="bg1"/>
                </a:solidFill>
              </a:rPr>
              <a:t>Azure Responsible AI (RAI) dashboard</a:t>
            </a:r>
            <a:br>
              <a:rPr lang="en-US" dirty="0">
                <a:solidFill>
                  <a:schemeClr val="bg1"/>
                </a:solidFill>
              </a:rPr>
            </a:br>
            <a:r>
              <a:rPr lang="en-US" sz="4000" dirty="0">
                <a:solidFill>
                  <a:schemeClr val="accent4"/>
                </a:solidFill>
              </a:rPr>
              <a:t>&lt;&lt;speaker name&gt;&gt;</a:t>
            </a:r>
            <a:br>
              <a:rPr lang="en-US" sz="4000" dirty="0">
                <a:solidFill>
                  <a:schemeClr val="accent4"/>
                </a:solidFill>
              </a:rPr>
            </a:br>
            <a:r>
              <a:rPr lang="en-US" sz="2400">
                <a:solidFill>
                  <a:schemeClr val="accent4"/>
                </a:solidFill>
              </a:rPr>
              <a:t>(&lt;&lt;title&gt;&gt;)</a:t>
            </a:r>
            <a:endParaRPr lang="en-US" sz="2400"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43878" y="2933244"/>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16857" y="3584312"/>
            <a:ext cx="9798844" cy="2492990"/>
          </a:xfrm>
        </p:spPr>
        <p:txBody>
          <a:bodyPr wrap="square" lIns="0" tIns="0" rIns="0" bIns="0" anchor="t">
            <a:spAutoFit/>
          </a:bodyPr>
          <a:lstStyle/>
          <a:p>
            <a:br>
              <a:rPr lang="en-US" b="1" dirty="0">
                <a:solidFill>
                  <a:schemeClr val="bg1"/>
                </a:solidFill>
              </a:rPr>
            </a:br>
            <a:r>
              <a:rPr lang="en-US" b="1" dirty="0">
                <a:solidFill>
                  <a:schemeClr val="bg1"/>
                </a:solidFill>
              </a:rPr>
              <a:t>Error Analysis</a:t>
            </a:r>
            <a:br>
              <a:rPr lang="en-US" dirty="0">
                <a:solidFill>
                  <a:schemeClr val="bg1"/>
                </a:solidFill>
              </a:rPr>
            </a:b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43878" y="2933244"/>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Tree>
    <p:extLst>
      <p:ext uri="{BB962C8B-B14F-4D97-AF65-F5344CB8AC3E}">
        <p14:creationId xmlns:p14="http://schemas.microsoft.com/office/powerpoint/2010/main" val="657314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FC3816-B79F-084C-7993-88AC02E551EF}"/>
              </a:ext>
            </a:extLst>
          </p:cNvPr>
          <p:cNvSpPr>
            <a:spLocks noGrp="1"/>
          </p:cNvSpPr>
          <p:nvPr>
            <p:ph type="title"/>
          </p:nvPr>
        </p:nvSpPr>
        <p:spPr/>
        <p:txBody>
          <a:bodyPr/>
          <a:lstStyle/>
          <a:p>
            <a:r>
              <a:rPr kumimoji="0" lang="en-GB" sz="4400" b="0" i="0" u="none" strike="noStrike" kern="1200" cap="none" spc="-51" normalizeH="0" baseline="0" noProof="0" dirty="0">
                <a:ln w="3175">
                  <a:noFill/>
                </a:ln>
                <a:solidFill>
                  <a:srgbClr val="325282"/>
                </a:solidFill>
                <a:effectLst/>
                <a:uLnTx/>
                <a:uFillTx/>
                <a:latin typeface="+mj-lt"/>
                <a:ea typeface="+mj-ea"/>
                <a:cs typeface="Segoe UI" pitchFamily="34" charset="0"/>
              </a:rPr>
              <a:t>Traditional Model Debugging</a:t>
            </a:r>
            <a:endParaRPr lang="en-US" dirty="0"/>
          </a:p>
        </p:txBody>
      </p:sp>
      <p:sp>
        <p:nvSpPr>
          <p:cNvPr id="4" name="Text Placeholder 3">
            <a:extLst>
              <a:ext uri="{FF2B5EF4-FFF2-40B4-BE49-F238E27FC236}">
                <a16:creationId xmlns:a16="http://schemas.microsoft.com/office/drawing/2014/main" id="{22FE7871-7204-CEB5-8159-A5D9C93541FD}"/>
              </a:ext>
            </a:extLst>
          </p:cNvPr>
          <p:cNvSpPr>
            <a:spLocks noGrp="1"/>
          </p:cNvSpPr>
          <p:nvPr>
            <p:ph type="body" idx="1"/>
          </p:nvPr>
        </p:nvSpPr>
        <p:spPr/>
        <p:txBody>
          <a:bodyPr>
            <a:normAutofit/>
          </a:bodyPr>
          <a:lstStyle/>
          <a:p>
            <a:r>
              <a:rPr lang="en-US" sz="4000" dirty="0"/>
              <a:t>Classification</a:t>
            </a:r>
          </a:p>
        </p:txBody>
      </p:sp>
      <p:sp>
        <p:nvSpPr>
          <p:cNvPr id="5" name="Content Placeholder 4">
            <a:extLst>
              <a:ext uri="{FF2B5EF4-FFF2-40B4-BE49-F238E27FC236}">
                <a16:creationId xmlns:a16="http://schemas.microsoft.com/office/drawing/2014/main" id="{4B41C5D1-A157-EFC7-5580-C2466E71F20E}"/>
              </a:ext>
            </a:extLst>
          </p:cNvPr>
          <p:cNvSpPr>
            <a:spLocks noGrp="1"/>
          </p:cNvSpPr>
          <p:nvPr>
            <p:ph sz="half" idx="2"/>
          </p:nvPr>
        </p:nvSpPr>
        <p:spPr>
          <a:solidFill>
            <a:schemeClr val="accent1"/>
          </a:solidFill>
        </p:spPr>
        <p:txBody>
          <a:bodyPr/>
          <a:lstStyle/>
          <a:p>
            <a:pPr>
              <a:buFont typeface="Wingdings" panose="05000000000000000000" pitchFamily="2" charset="2"/>
              <a:buChar char="ü"/>
            </a:pPr>
            <a:r>
              <a:rPr lang="en-US" dirty="0">
                <a:solidFill>
                  <a:schemeClr val="bg1"/>
                </a:solidFill>
              </a:rPr>
              <a:t>Confusion Matrix</a:t>
            </a:r>
          </a:p>
          <a:p>
            <a:pPr>
              <a:buFont typeface="Wingdings" panose="05000000000000000000" pitchFamily="2" charset="2"/>
              <a:buChar char="ü"/>
            </a:pPr>
            <a:r>
              <a:rPr lang="en-US" dirty="0">
                <a:solidFill>
                  <a:schemeClr val="bg1"/>
                </a:solidFill>
              </a:rPr>
              <a:t>Accuracy</a:t>
            </a:r>
          </a:p>
          <a:p>
            <a:pPr>
              <a:buFont typeface="Wingdings" panose="05000000000000000000" pitchFamily="2" charset="2"/>
              <a:buChar char="ü"/>
            </a:pPr>
            <a:r>
              <a:rPr lang="en-US" dirty="0">
                <a:solidFill>
                  <a:schemeClr val="bg1"/>
                </a:solidFill>
              </a:rPr>
              <a:t>Recall</a:t>
            </a:r>
          </a:p>
          <a:p>
            <a:pPr>
              <a:buFont typeface="Wingdings" panose="05000000000000000000" pitchFamily="2" charset="2"/>
              <a:buChar char="ü"/>
            </a:pPr>
            <a:r>
              <a:rPr lang="en-US" dirty="0">
                <a:solidFill>
                  <a:schemeClr val="bg1"/>
                </a:solidFill>
              </a:rPr>
              <a:t>Precision</a:t>
            </a:r>
          </a:p>
        </p:txBody>
      </p:sp>
      <p:sp>
        <p:nvSpPr>
          <p:cNvPr id="6" name="Text Placeholder 5">
            <a:extLst>
              <a:ext uri="{FF2B5EF4-FFF2-40B4-BE49-F238E27FC236}">
                <a16:creationId xmlns:a16="http://schemas.microsoft.com/office/drawing/2014/main" id="{38F5D314-F9DF-AD5E-11C5-6B48592BCB94}"/>
              </a:ext>
            </a:extLst>
          </p:cNvPr>
          <p:cNvSpPr>
            <a:spLocks noGrp="1"/>
          </p:cNvSpPr>
          <p:nvPr>
            <p:ph type="body" sz="quarter" idx="3"/>
          </p:nvPr>
        </p:nvSpPr>
        <p:spPr/>
        <p:txBody>
          <a:bodyPr>
            <a:normAutofit/>
          </a:bodyPr>
          <a:lstStyle/>
          <a:p>
            <a:r>
              <a:rPr lang="en-US" sz="4000" dirty="0"/>
              <a:t>Regression</a:t>
            </a:r>
          </a:p>
        </p:txBody>
      </p:sp>
      <p:sp>
        <p:nvSpPr>
          <p:cNvPr id="7" name="Content Placeholder 6">
            <a:extLst>
              <a:ext uri="{FF2B5EF4-FFF2-40B4-BE49-F238E27FC236}">
                <a16:creationId xmlns:a16="http://schemas.microsoft.com/office/drawing/2014/main" id="{3B2FE3D1-981A-EBEA-DFB4-647F045D07AE}"/>
              </a:ext>
            </a:extLst>
          </p:cNvPr>
          <p:cNvSpPr>
            <a:spLocks noGrp="1"/>
          </p:cNvSpPr>
          <p:nvPr>
            <p:ph sz="quarter" idx="4"/>
          </p:nvPr>
        </p:nvSpPr>
        <p:spPr>
          <a:solidFill>
            <a:schemeClr val="accent2">
              <a:lumMod val="75000"/>
            </a:schemeClr>
          </a:solidFill>
        </p:spPr>
        <p:txBody>
          <a:bodyPr/>
          <a:lstStyle/>
          <a:p>
            <a:pPr>
              <a:buFont typeface="Wingdings" panose="05000000000000000000" pitchFamily="2" charset="2"/>
              <a:buChar char="ü"/>
            </a:pPr>
            <a:r>
              <a:rPr lang="en-US" dirty="0">
                <a:solidFill>
                  <a:schemeClr val="bg1"/>
                </a:solidFill>
              </a:rPr>
              <a:t>Mean Squared error (MSE)</a:t>
            </a:r>
          </a:p>
          <a:p>
            <a:pPr>
              <a:buFont typeface="Wingdings" panose="05000000000000000000" pitchFamily="2" charset="2"/>
              <a:buChar char="ü"/>
            </a:pPr>
            <a:r>
              <a:rPr lang="en-US" dirty="0">
                <a:solidFill>
                  <a:schemeClr val="bg1"/>
                </a:solidFill>
              </a:rPr>
              <a:t>Mean Absolute Error (MAE)</a:t>
            </a:r>
          </a:p>
          <a:p>
            <a:pPr>
              <a:buFont typeface="Wingdings" panose="05000000000000000000" pitchFamily="2" charset="2"/>
              <a:buChar char="ü"/>
            </a:pPr>
            <a:r>
              <a:rPr lang="en-US" dirty="0">
                <a:solidFill>
                  <a:schemeClr val="bg1"/>
                </a:solidFill>
              </a:rPr>
              <a:t>Root Mean Squared Error (RMSE)</a:t>
            </a:r>
          </a:p>
          <a:p>
            <a:pPr>
              <a:buFont typeface="Wingdings" panose="05000000000000000000" pitchFamily="2" charset="2"/>
              <a:buChar char="ü"/>
            </a:pPr>
            <a:r>
              <a:rPr lang="en-US" dirty="0">
                <a:solidFill>
                  <a:schemeClr val="bg1"/>
                </a:solidFill>
              </a:rPr>
              <a:t>Root Square (R2)</a:t>
            </a:r>
          </a:p>
        </p:txBody>
      </p:sp>
    </p:spTree>
    <p:extLst>
      <p:ext uri="{BB962C8B-B14F-4D97-AF65-F5344CB8AC3E}">
        <p14:creationId xmlns:p14="http://schemas.microsoft.com/office/powerpoint/2010/main" val="1415560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EB6C0C4-C6E7-9DB9-F1E8-F516B6F95768}"/>
              </a:ext>
            </a:extLst>
          </p:cNvPr>
          <p:cNvSpPr>
            <a:spLocks noGrp="1"/>
          </p:cNvSpPr>
          <p:nvPr>
            <p:ph type="title"/>
          </p:nvPr>
        </p:nvSpPr>
        <p:spPr>
          <a:xfrm>
            <a:off x="1097280" y="286603"/>
            <a:ext cx="10058400" cy="553998"/>
          </a:xfrm>
        </p:spPr>
        <p:txBody>
          <a:bodyPr/>
          <a:lstStyle/>
          <a:p>
            <a:r>
              <a:rPr lang="en-GB" spc="-51" dirty="0">
                <a:solidFill>
                  <a:srgbClr val="325282"/>
                </a:solidFill>
                <a:latin typeface="Calibri Light" panose="020F0302020204030204" pitchFamily="34" charset="0"/>
                <a:ea typeface="Calibri Light" panose="020F0302020204030204" pitchFamily="34" charset="0"/>
                <a:cs typeface="Calibri Light" panose="020F0302020204030204" pitchFamily="34" charset="0"/>
              </a:rPr>
              <a:t>Challenge of finding model errors</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1" name="Content Placeholder 10" descr="Diagram&#10;&#10;Description automatically generated">
            <a:extLst>
              <a:ext uri="{FF2B5EF4-FFF2-40B4-BE49-F238E27FC236}">
                <a16:creationId xmlns:a16="http://schemas.microsoft.com/office/drawing/2014/main" id="{9DF5237C-3E12-1BED-8287-602643EBF51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70849" y="2120900"/>
            <a:ext cx="5625152" cy="2785470"/>
          </a:xfrm>
        </p:spPr>
      </p:pic>
      <p:sp>
        <p:nvSpPr>
          <p:cNvPr id="9" name="Content Placeholder 8">
            <a:extLst>
              <a:ext uri="{FF2B5EF4-FFF2-40B4-BE49-F238E27FC236}">
                <a16:creationId xmlns:a16="http://schemas.microsoft.com/office/drawing/2014/main" id="{CEF7FDCF-851A-6970-F48C-BD722D14A89F}"/>
              </a:ext>
            </a:extLst>
          </p:cNvPr>
          <p:cNvSpPr>
            <a:spLocks noGrp="1"/>
          </p:cNvSpPr>
          <p:nvPr>
            <p:ph sz="half" idx="2"/>
          </p:nvPr>
        </p:nvSpPr>
        <p:spPr>
          <a:xfrm>
            <a:off x="6515943" y="2120900"/>
            <a:ext cx="5205207" cy="3791807"/>
          </a:xfrm>
        </p:spPr>
        <p:txBody>
          <a:bodyPr/>
          <a:lstStyle/>
          <a:p>
            <a:pPr>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  Overall model accuracy not enough </a:t>
            </a:r>
          </a:p>
          <a:p>
            <a:pPr>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  Errors not uniformly distributed in the dataset</a:t>
            </a:r>
          </a:p>
          <a:p>
            <a:pPr>
              <a:buFont typeface="Wingdings" panose="05000000000000000000" pitchFamily="2" charset="2"/>
              <a:buChar char="q"/>
            </a:pPr>
            <a:r>
              <a:rPr lang="en-US" dirty="0">
                <a:latin typeface="Calibri" panose="020F0502020204030204" pitchFamily="34" charset="0"/>
                <a:ea typeface="Calibri" panose="020F0502020204030204" pitchFamily="34" charset="0"/>
                <a:cs typeface="Calibri" panose="020F0502020204030204" pitchFamily="34" charset="0"/>
              </a:rPr>
              <a:t>  Different regions of the data causing model is fail  </a:t>
            </a:r>
          </a:p>
          <a:p>
            <a:endParaRPr lang="en-US" dirty="0"/>
          </a:p>
          <a:p>
            <a:pPr marL="0" indent="0">
              <a:buNone/>
            </a:pPr>
            <a:endParaRPr lang="en-US" dirty="0"/>
          </a:p>
        </p:txBody>
      </p:sp>
    </p:spTree>
    <p:extLst>
      <p:ext uri="{BB962C8B-B14F-4D97-AF65-F5344CB8AC3E}">
        <p14:creationId xmlns:p14="http://schemas.microsoft.com/office/powerpoint/2010/main" val="1760524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17CC1B4-3BAE-66D7-FF6E-2509E8D2A2CB}"/>
              </a:ext>
            </a:extLst>
          </p:cNvPr>
          <p:cNvSpPr>
            <a:spLocks noGrp="1"/>
          </p:cNvSpPr>
          <p:nvPr>
            <p:ph type="title"/>
          </p:nvPr>
        </p:nvSpPr>
        <p:spPr>
          <a:xfrm>
            <a:off x="990600" y="338328"/>
            <a:ext cx="10210800" cy="1078992"/>
          </a:xfrm>
        </p:spPr>
        <p:txBody>
          <a:bodyPr vert="horz" lIns="91440" tIns="45720" rIns="91440" bIns="45720" rtlCol="0" anchor="b">
            <a:normAutofit/>
          </a:bodyPr>
          <a:lstStyle/>
          <a:p>
            <a:r>
              <a:rPr lang="en-US" sz="3600" spc="-51" dirty="0">
                <a:ln w="3175">
                  <a:noFill/>
                </a:ln>
                <a:solidFill>
                  <a:srgbClr val="325282"/>
                </a:solidFill>
              </a:rPr>
              <a:t>Identifying errors in your model</a:t>
            </a:r>
            <a:endParaRPr lang="en-US" sz="3600" dirty="0">
              <a:solidFill>
                <a:srgbClr val="325282"/>
              </a:solidFill>
            </a:endParaRPr>
          </a:p>
        </p:txBody>
      </p:sp>
      <p:sp>
        <p:nvSpPr>
          <p:cNvPr id="40" name="Rectangle 39">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395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Diagram&#10;&#10;Description automatically generated">
            <a:extLst>
              <a:ext uri="{FF2B5EF4-FFF2-40B4-BE49-F238E27FC236}">
                <a16:creationId xmlns:a16="http://schemas.microsoft.com/office/drawing/2014/main" id="{68D149C5-1D06-5D61-A2DA-26706F48B060}"/>
              </a:ext>
            </a:extLst>
          </p:cNvPr>
          <p:cNvPicPr>
            <a:picLocks noChangeAspect="1"/>
          </p:cNvPicPr>
          <p:nvPr/>
        </p:nvPicPr>
        <p:blipFill>
          <a:blip r:embed="rId3"/>
          <a:stretch>
            <a:fillRect/>
          </a:stretch>
        </p:blipFill>
        <p:spPr>
          <a:xfrm>
            <a:off x="641180" y="2986929"/>
            <a:ext cx="4974336" cy="2561783"/>
          </a:xfrm>
          <a:prstGeom prst="rect">
            <a:avLst/>
          </a:prstGeom>
        </p:spPr>
      </p:pic>
      <p:sp>
        <p:nvSpPr>
          <p:cNvPr id="38" name="TextBox 37">
            <a:extLst>
              <a:ext uri="{FF2B5EF4-FFF2-40B4-BE49-F238E27FC236}">
                <a16:creationId xmlns:a16="http://schemas.microsoft.com/office/drawing/2014/main" id="{0CE1D46C-A22D-D499-72D7-EE6F827620F1}"/>
              </a:ext>
            </a:extLst>
          </p:cNvPr>
          <p:cNvSpPr txBox="1"/>
          <p:nvPr/>
        </p:nvSpPr>
        <p:spPr>
          <a:xfrm>
            <a:off x="990600" y="1514064"/>
            <a:ext cx="9016052" cy="646331"/>
          </a:xfrm>
          <a:prstGeom prst="rect">
            <a:avLst/>
          </a:prstGeom>
          <a:noFill/>
        </p:spPr>
        <p:txBody>
          <a:bodyPr wrap="square">
            <a:spAutoFit/>
          </a:bodyPr>
          <a:lstStyle/>
          <a:p>
            <a:r>
              <a:rPr lang="en-US" dirty="0"/>
              <a:t>The RAI dashboard enables users to identify and create cohorts of data with high error rates from the Tree map and Heat map using the Error Analysis tool</a:t>
            </a:r>
          </a:p>
        </p:txBody>
      </p:sp>
      <p:pic>
        <p:nvPicPr>
          <p:cNvPr id="2" name="Picture 1">
            <a:extLst>
              <a:ext uri="{FF2B5EF4-FFF2-40B4-BE49-F238E27FC236}">
                <a16:creationId xmlns:a16="http://schemas.microsoft.com/office/drawing/2014/main" id="{6939352F-B01D-58EA-8477-B61A25F1356C}"/>
              </a:ext>
            </a:extLst>
          </p:cNvPr>
          <p:cNvPicPr>
            <a:picLocks noChangeAspect="1"/>
          </p:cNvPicPr>
          <p:nvPr/>
        </p:nvPicPr>
        <p:blipFill>
          <a:blip r:embed="rId4"/>
          <a:stretch>
            <a:fillRect/>
          </a:stretch>
        </p:blipFill>
        <p:spPr>
          <a:xfrm>
            <a:off x="6676142" y="2742397"/>
            <a:ext cx="4770782" cy="3291840"/>
          </a:xfrm>
          <a:prstGeom prst="rect">
            <a:avLst/>
          </a:prstGeom>
        </p:spPr>
      </p:pic>
    </p:spTree>
    <p:extLst>
      <p:ext uri="{BB962C8B-B14F-4D97-AF65-F5344CB8AC3E}">
        <p14:creationId xmlns:p14="http://schemas.microsoft.com/office/powerpoint/2010/main" val="1607647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B48FD7-7169-6C5B-0974-A9B5CB8688B6}"/>
              </a:ext>
            </a:extLst>
          </p:cNvPr>
          <p:cNvSpPr>
            <a:spLocks noGrp="1"/>
          </p:cNvSpPr>
          <p:nvPr>
            <p:ph type="title"/>
          </p:nvPr>
        </p:nvSpPr>
        <p:spPr/>
        <p:txBody>
          <a:bodyPr>
            <a:normAutofit/>
          </a:bodyPr>
          <a:lstStyle/>
          <a:p>
            <a:r>
              <a:rPr lang="en-US" sz="3600" dirty="0">
                <a:solidFill>
                  <a:srgbClr val="325282"/>
                </a:solidFill>
              </a:rPr>
              <a:t>Interpreting the error insights </a:t>
            </a:r>
          </a:p>
        </p:txBody>
      </p:sp>
      <p:pic>
        <p:nvPicPr>
          <p:cNvPr id="5" name="Picture 4" descr="Diagram, timeline&#10;&#10;Description automatically generated">
            <a:extLst>
              <a:ext uri="{FF2B5EF4-FFF2-40B4-BE49-F238E27FC236}">
                <a16:creationId xmlns:a16="http://schemas.microsoft.com/office/drawing/2014/main" id="{4CD24DF5-DB43-EA1B-318E-C9A807CB9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29004"/>
            <a:ext cx="4410075" cy="3209925"/>
          </a:xfrm>
          <a:prstGeom prst="rect">
            <a:avLst/>
          </a:prstGeom>
        </p:spPr>
      </p:pic>
      <p:sp>
        <p:nvSpPr>
          <p:cNvPr id="6" name="TextBox 5">
            <a:extLst>
              <a:ext uri="{FF2B5EF4-FFF2-40B4-BE49-F238E27FC236}">
                <a16:creationId xmlns:a16="http://schemas.microsoft.com/office/drawing/2014/main" id="{448917EA-B62A-94A2-6BDE-81D96278DC2F}"/>
              </a:ext>
            </a:extLst>
          </p:cNvPr>
          <p:cNvSpPr txBox="1"/>
          <p:nvPr/>
        </p:nvSpPr>
        <p:spPr>
          <a:xfrm>
            <a:off x="4510584" y="2101755"/>
            <a:ext cx="7274258" cy="4801314"/>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rgbClr val="325282"/>
                </a:solidFill>
              </a:rPr>
              <a:t>Incorrect vs Correct</a:t>
            </a:r>
            <a:r>
              <a:rPr lang="en-US" dirty="0">
                <a:solidFill>
                  <a:srgbClr val="325282"/>
                </a:solidFill>
              </a:rPr>
              <a:t> </a:t>
            </a:r>
            <a:r>
              <a:rPr lang="en-US" b="1" dirty="0">
                <a:solidFill>
                  <a:srgbClr val="325282"/>
                </a:solidFill>
              </a:rPr>
              <a:t>predictions</a:t>
            </a:r>
          </a:p>
          <a:p>
            <a:pPr marL="285750" indent="-285750">
              <a:buFont typeface="Arial" panose="020B0604020202020204" pitchFamily="34" charset="0"/>
              <a:buChar char="•"/>
            </a:pPr>
            <a:r>
              <a:rPr lang="en-US" dirty="0"/>
              <a:t>The number of incorrect vs correct predictions for the datapoints that fall in the node.</a:t>
            </a:r>
          </a:p>
          <a:p>
            <a:pPr marL="285750" indent="-285750">
              <a:buFont typeface="Wingdings" panose="05000000000000000000" pitchFamily="2" charset="2"/>
              <a:buChar char="q"/>
            </a:pPr>
            <a:r>
              <a:rPr lang="en-US" b="1" dirty="0">
                <a:solidFill>
                  <a:srgbClr val="325282"/>
                </a:solidFill>
              </a:rPr>
              <a:t>Error Rate</a:t>
            </a:r>
            <a:endParaRPr lang="en-US" dirty="0">
              <a:solidFill>
                <a:srgbClr val="325282"/>
              </a:solidFill>
            </a:endParaRPr>
          </a:p>
          <a:p>
            <a:pPr marL="285750" indent="-285750">
              <a:buFont typeface="Arial" panose="020B0604020202020204" pitchFamily="34" charset="0"/>
              <a:buChar char="•"/>
            </a:pPr>
            <a:r>
              <a:rPr lang="en-US" dirty="0"/>
              <a:t>The percentage datapoints that fall in the node that are getting erroneous predictions.  </a:t>
            </a:r>
          </a:p>
          <a:p>
            <a:endParaRPr lang="en-US" dirty="0"/>
          </a:p>
          <a:p>
            <a:pPr marL="285750" indent="-285750">
              <a:buFont typeface="Arial" panose="020B0604020202020204" pitchFamily="34" charset="0"/>
              <a:buChar char="•"/>
            </a:pPr>
            <a:r>
              <a:rPr lang="en-US" dirty="0"/>
              <a:t>The shade of red shows what percentage of this node’s datapoints are receiving erroneous predictions. The darker the red the higher the error rate.</a:t>
            </a:r>
          </a:p>
          <a:p>
            <a:pPr marL="285750" indent="-285750">
              <a:buFont typeface="Wingdings" panose="05000000000000000000" pitchFamily="2" charset="2"/>
              <a:buChar char="q"/>
            </a:pPr>
            <a:r>
              <a:rPr lang="en-US" b="1" dirty="0">
                <a:solidFill>
                  <a:srgbClr val="325282"/>
                </a:solidFill>
              </a:rPr>
              <a:t>Error Coverage</a:t>
            </a:r>
            <a:endParaRPr lang="en-US" dirty="0">
              <a:solidFill>
                <a:srgbClr val="325282"/>
              </a:solidFill>
            </a:endParaRPr>
          </a:p>
          <a:p>
            <a:pPr marL="285750" indent="-285750">
              <a:buFont typeface="Arial" panose="020B0604020202020204" pitchFamily="34" charset="0"/>
              <a:buChar char="•"/>
            </a:pPr>
            <a:r>
              <a:rPr lang="en-US" dirty="0"/>
              <a:t>How many of your model’s overall errors are happening in this particular node. </a:t>
            </a:r>
          </a:p>
          <a:p>
            <a:endParaRPr lang="en-US" dirty="0"/>
          </a:p>
          <a:p>
            <a:pPr marL="285750" indent="-285750">
              <a:buFont typeface="Arial" panose="020B0604020202020204" pitchFamily="34" charset="0"/>
              <a:buChar char="•"/>
            </a:pPr>
            <a:r>
              <a:rPr lang="en-US" dirty="0"/>
              <a:t>The fullness of the node shows the coverage of errors the node has. The fuller the node, the higher error coverage it has.</a:t>
            </a:r>
          </a:p>
          <a:p>
            <a:endParaRPr lang="en-US" dirty="0"/>
          </a:p>
        </p:txBody>
      </p:sp>
    </p:spTree>
    <p:extLst>
      <p:ext uri="{BB962C8B-B14F-4D97-AF65-F5344CB8AC3E}">
        <p14:creationId xmlns:p14="http://schemas.microsoft.com/office/powerpoint/2010/main" val="238536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16857" y="3584312"/>
            <a:ext cx="9798844" cy="2492990"/>
          </a:xfrm>
        </p:spPr>
        <p:txBody>
          <a:bodyPr wrap="square" lIns="0" tIns="0" rIns="0" bIns="0" anchor="t">
            <a:spAutoFit/>
          </a:bodyPr>
          <a:lstStyle/>
          <a:p>
            <a:br>
              <a:rPr lang="en-US" b="1" dirty="0">
                <a:solidFill>
                  <a:schemeClr val="bg1"/>
                </a:solidFill>
              </a:rPr>
            </a:br>
            <a:r>
              <a:rPr lang="en-US" b="1" dirty="0">
                <a:solidFill>
                  <a:schemeClr val="bg1"/>
                </a:solidFill>
              </a:rPr>
              <a:t>Model Overview</a:t>
            </a:r>
            <a:br>
              <a:rPr lang="en-US" dirty="0">
                <a:solidFill>
                  <a:schemeClr val="bg1"/>
                </a:solidFill>
              </a:rPr>
            </a:b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43878" y="2933244"/>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Tree>
    <p:extLst>
      <p:ext uri="{BB962C8B-B14F-4D97-AF65-F5344CB8AC3E}">
        <p14:creationId xmlns:p14="http://schemas.microsoft.com/office/powerpoint/2010/main" val="834753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E24F63-FAB4-29DD-049A-87E11209CE76}"/>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3600" kern="1200" dirty="0">
                <a:solidFill>
                  <a:srgbClr val="325282"/>
                </a:solidFill>
                <a:latin typeface="+mj-lt"/>
                <a:ea typeface="+mj-ea"/>
                <a:cs typeface="+mj-cs"/>
              </a:rPr>
              <a:t>Evaluating model performance from cohorts</a:t>
            </a:r>
          </a:p>
        </p:txBody>
      </p:sp>
      <p:pic>
        <p:nvPicPr>
          <p:cNvPr id="5" name="Picture 4" descr="Timeline&#10;&#10;Description automatically generated">
            <a:extLst>
              <a:ext uri="{FF2B5EF4-FFF2-40B4-BE49-F238E27FC236}">
                <a16:creationId xmlns:a16="http://schemas.microsoft.com/office/drawing/2014/main" id="{6EDE6A29-401A-3807-A454-103B38720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0060" y="4040838"/>
            <a:ext cx="5253738" cy="22591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33A5C305-024A-4F1D-3187-7D9E1BD17729}"/>
              </a:ext>
            </a:extLst>
          </p:cNvPr>
          <p:cNvSpPr txBox="1"/>
          <p:nvPr/>
        </p:nvSpPr>
        <p:spPr>
          <a:xfrm>
            <a:off x="893606" y="1418601"/>
            <a:ext cx="9802027" cy="646331"/>
          </a:xfrm>
          <a:prstGeom prst="rect">
            <a:avLst/>
          </a:prstGeom>
          <a:noFill/>
        </p:spPr>
        <p:txBody>
          <a:bodyPr wrap="square" rtlCol="0">
            <a:spAutoFit/>
          </a:bodyPr>
          <a:lstStyle/>
          <a:p>
            <a:r>
              <a:rPr lang="en-US" dirty="0"/>
              <a:t>Providing ability to do comparative analysis to discover how the model is performing with one cohort vs another.</a:t>
            </a:r>
          </a:p>
        </p:txBody>
      </p:sp>
      <p:sp>
        <p:nvSpPr>
          <p:cNvPr id="7" name="TextBox 6">
            <a:extLst>
              <a:ext uri="{FF2B5EF4-FFF2-40B4-BE49-F238E27FC236}">
                <a16:creationId xmlns:a16="http://schemas.microsoft.com/office/drawing/2014/main" id="{C2B456EA-0CA8-8FBE-5819-B0EEC6D89A61}"/>
              </a:ext>
            </a:extLst>
          </p:cNvPr>
          <p:cNvSpPr txBox="1"/>
          <p:nvPr/>
        </p:nvSpPr>
        <p:spPr>
          <a:xfrm>
            <a:off x="838199" y="2352825"/>
            <a:ext cx="10809754" cy="2031325"/>
          </a:xfrm>
          <a:prstGeom prst="rect">
            <a:avLst/>
          </a:prstGeom>
          <a:noFill/>
        </p:spPr>
        <p:txBody>
          <a:bodyPr wrap="square">
            <a:spAutoFit/>
          </a:bodyPr>
          <a:lstStyle/>
          <a:p>
            <a:pPr algn="l"/>
            <a:r>
              <a:rPr lang="en-US" b="1" i="0" dirty="0">
                <a:solidFill>
                  <a:srgbClr val="325282"/>
                </a:solidFill>
                <a:effectLst/>
              </a:rPr>
              <a:t>Disparity in model performance</a:t>
            </a:r>
            <a:r>
              <a:rPr lang="en-US" b="0" i="0" dirty="0">
                <a:solidFill>
                  <a:srgbClr val="161616"/>
                </a:solidFill>
                <a:effectLst/>
              </a:rPr>
              <a:t>: These sets of metrics calculate the disparity (difference) in the values of the selected performance metric across subgroups of data. Here are a few examples:</a:t>
            </a:r>
          </a:p>
          <a:p>
            <a:pPr marL="742950" lvl="1" indent="-285750" algn="l">
              <a:buFont typeface="Arial" panose="020B0604020202020204" pitchFamily="34" charset="0"/>
              <a:buChar char="•"/>
            </a:pPr>
            <a:r>
              <a:rPr lang="en-US" b="0" i="0" dirty="0">
                <a:solidFill>
                  <a:srgbClr val="161616"/>
                </a:solidFill>
                <a:effectLst/>
              </a:rPr>
              <a:t>Disparity in accuracy rate</a:t>
            </a:r>
          </a:p>
          <a:p>
            <a:pPr marL="742950" lvl="1" indent="-285750" algn="l">
              <a:buFont typeface="Arial" panose="020B0604020202020204" pitchFamily="34" charset="0"/>
              <a:buChar char="•"/>
            </a:pPr>
            <a:r>
              <a:rPr lang="en-US" b="0" i="0" dirty="0">
                <a:solidFill>
                  <a:srgbClr val="161616"/>
                </a:solidFill>
                <a:effectLst/>
              </a:rPr>
              <a:t>Disparity in error rate</a:t>
            </a:r>
          </a:p>
          <a:p>
            <a:pPr marL="742950" lvl="1" indent="-285750" algn="l">
              <a:buFont typeface="Arial" panose="020B0604020202020204" pitchFamily="34" charset="0"/>
              <a:buChar char="•"/>
            </a:pPr>
            <a:r>
              <a:rPr lang="en-US" b="0" i="0" dirty="0">
                <a:solidFill>
                  <a:srgbClr val="161616"/>
                </a:solidFill>
                <a:effectLst/>
              </a:rPr>
              <a:t>Disparity in precision</a:t>
            </a:r>
          </a:p>
          <a:p>
            <a:pPr marL="742950" lvl="1" indent="-285750" algn="l">
              <a:buFont typeface="Arial" panose="020B0604020202020204" pitchFamily="34" charset="0"/>
              <a:buChar char="•"/>
            </a:pPr>
            <a:r>
              <a:rPr lang="en-US" b="0" i="0" dirty="0">
                <a:solidFill>
                  <a:srgbClr val="161616"/>
                </a:solidFill>
                <a:effectLst/>
              </a:rPr>
              <a:t>Disparity in recall</a:t>
            </a:r>
          </a:p>
          <a:p>
            <a:pPr marL="742950" lvl="1" indent="-285750" algn="l">
              <a:buFont typeface="Arial" panose="020B0604020202020204" pitchFamily="34" charset="0"/>
              <a:buChar char="•"/>
            </a:pPr>
            <a:r>
              <a:rPr lang="en-US" b="0" i="0" dirty="0">
                <a:solidFill>
                  <a:srgbClr val="161616"/>
                </a:solidFill>
                <a:effectLst/>
              </a:rPr>
              <a:t>Disparity in mean absolute error (MAE)</a:t>
            </a:r>
          </a:p>
        </p:txBody>
      </p:sp>
    </p:spTree>
    <p:extLst>
      <p:ext uri="{BB962C8B-B14F-4D97-AF65-F5344CB8AC3E}">
        <p14:creationId xmlns:p14="http://schemas.microsoft.com/office/powerpoint/2010/main" val="2741988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30A9-0A69-983F-38B6-C198DBC32FDA}"/>
              </a:ext>
            </a:extLst>
          </p:cNvPr>
          <p:cNvSpPr>
            <a:spLocks noGrp="1"/>
          </p:cNvSpPr>
          <p:nvPr>
            <p:ph type="title"/>
          </p:nvPr>
        </p:nvSpPr>
        <p:spPr>
          <a:xfrm>
            <a:off x="435123" y="372530"/>
            <a:ext cx="10210800" cy="1078992"/>
          </a:xfrm>
        </p:spPr>
        <p:txBody>
          <a:bodyPr vert="horz" lIns="91440" tIns="45720" rIns="91440" bIns="45720" rtlCol="0" anchor="b">
            <a:normAutofit/>
          </a:bodyPr>
          <a:lstStyle/>
          <a:p>
            <a:r>
              <a:rPr lang="en-US" sz="4600" dirty="0">
                <a:solidFill>
                  <a:srgbClr val="325282"/>
                </a:solidFill>
              </a:rPr>
              <a:t>Dataset vs Feature-based cohort analysis</a:t>
            </a:r>
          </a:p>
        </p:txBody>
      </p:sp>
      <p:sp>
        <p:nvSpPr>
          <p:cNvPr id="2055" name="Rectangle 2054">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6D6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E9D4124-6B44-8454-8463-8598EDF9C46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74365" y="3429000"/>
            <a:ext cx="4974336" cy="22384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4EB5662-F9B4-3023-CA12-B1886A5CA8A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180" y="3275309"/>
            <a:ext cx="4974336" cy="22260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027CCD-F57A-323F-659F-6051ECD42C3E}"/>
              </a:ext>
            </a:extLst>
          </p:cNvPr>
          <p:cNvSpPr txBox="1"/>
          <p:nvPr/>
        </p:nvSpPr>
        <p:spPr>
          <a:xfrm>
            <a:off x="514511" y="1505156"/>
            <a:ext cx="9297112" cy="369332"/>
          </a:xfrm>
          <a:prstGeom prst="rect">
            <a:avLst/>
          </a:prstGeom>
          <a:noFill/>
        </p:spPr>
        <p:txBody>
          <a:bodyPr wrap="square">
            <a:spAutoFit/>
          </a:bodyPr>
          <a:lstStyle/>
          <a:p>
            <a:r>
              <a:rPr lang="en-US" dirty="0"/>
              <a:t>Providing ability for compare performance on an overall dataset cohort or feature-based cohort</a:t>
            </a:r>
          </a:p>
        </p:txBody>
      </p:sp>
    </p:spTree>
    <p:extLst>
      <p:ext uri="{BB962C8B-B14F-4D97-AF65-F5344CB8AC3E}">
        <p14:creationId xmlns:p14="http://schemas.microsoft.com/office/powerpoint/2010/main" val="2852277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B48FD7-7169-6C5B-0974-A9B5CB8688B6}"/>
              </a:ext>
            </a:extLst>
          </p:cNvPr>
          <p:cNvSpPr>
            <a:spLocks noGrp="1"/>
          </p:cNvSpPr>
          <p:nvPr>
            <p:ph type="title"/>
          </p:nvPr>
        </p:nvSpPr>
        <p:spPr>
          <a:xfrm>
            <a:off x="838200" y="348034"/>
            <a:ext cx="10515600" cy="1325563"/>
          </a:xfrm>
        </p:spPr>
        <p:txBody>
          <a:bodyPr>
            <a:normAutofit/>
          </a:bodyPr>
          <a:lstStyle/>
          <a:p>
            <a:r>
              <a:rPr lang="en-US" sz="3600">
                <a:solidFill>
                  <a:srgbClr val="325282"/>
                </a:solidFill>
              </a:rPr>
              <a:t>Finding disparities in model performance</a:t>
            </a:r>
            <a:endParaRPr lang="en-US" sz="3600" dirty="0">
              <a:solidFill>
                <a:srgbClr val="325282"/>
              </a:solidFill>
            </a:endParaRPr>
          </a:p>
        </p:txBody>
      </p:sp>
      <p:sp>
        <p:nvSpPr>
          <p:cNvPr id="6" name="TextBox 5">
            <a:extLst>
              <a:ext uri="{FF2B5EF4-FFF2-40B4-BE49-F238E27FC236}">
                <a16:creationId xmlns:a16="http://schemas.microsoft.com/office/drawing/2014/main" id="{448917EA-B62A-94A2-6BDE-81D96278DC2F}"/>
              </a:ext>
            </a:extLst>
          </p:cNvPr>
          <p:cNvSpPr txBox="1"/>
          <p:nvPr/>
        </p:nvSpPr>
        <p:spPr>
          <a:xfrm>
            <a:off x="838200" y="1985336"/>
            <a:ext cx="7274258" cy="2585323"/>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rgbClr val="325282"/>
                </a:solidFill>
              </a:rPr>
              <a:t>Disparities among performance metric</a:t>
            </a:r>
          </a:p>
          <a:p>
            <a:pPr marL="285750" indent="-285750">
              <a:buFont typeface="Arial" panose="020B0604020202020204" pitchFamily="34" charset="0"/>
              <a:buChar char="•"/>
            </a:pPr>
            <a:r>
              <a:rPr lang="en-US" dirty="0"/>
              <a:t>Showing how model is performing for a given cohort using metrics such as Accuracy, Precision, Recall e.tc.</a:t>
            </a:r>
          </a:p>
          <a:p>
            <a:pPr marL="285750" indent="-285750">
              <a:buFont typeface="Wingdings" panose="05000000000000000000" pitchFamily="2" charset="2"/>
              <a:buChar char="q"/>
            </a:pPr>
            <a:r>
              <a:rPr lang="en-US" b="1" dirty="0">
                <a:solidFill>
                  <a:srgbClr val="325282"/>
                </a:solidFill>
              </a:rPr>
              <a:t>Probability distribution</a:t>
            </a:r>
            <a:endParaRPr lang="en-US" dirty="0"/>
          </a:p>
          <a:p>
            <a:pPr marL="285750" indent="-285750">
              <a:buFont typeface="Arial" panose="020B0604020202020204" pitchFamily="34" charset="0"/>
              <a:buChar char="•"/>
            </a:pPr>
            <a:r>
              <a:rPr lang="en-US" dirty="0"/>
              <a:t>Showing the probability of a given cohort to fall in a model’s predicted outcome.</a:t>
            </a:r>
          </a:p>
          <a:p>
            <a:pPr marL="285750" indent="-285750">
              <a:buFont typeface="Wingdings" panose="05000000000000000000" pitchFamily="2" charset="2"/>
              <a:buChar char="q"/>
            </a:pPr>
            <a:r>
              <a:rPr lang="en-US" b="1" dirty="0">
                <a:solidFill>
                  <a:srgbClr val="325282"/>
                </a:solidFill>
              </a:rPr>
              <a:t>Metric visualization</a:t>
            </a:r>
            <a:endParaRPr lang="en-US" dirty="0">
              <a:solidFill>
                <a:srgbClr val="325282"/>
              </a:solidFill>
            </a:endParaRPr>
          </a:p>
          <a:p>
            <a:pPr marL="285750" indent="-285750">
              <a:buFont typeface="Arial" panose="020B0604020202020204" pitchFamily="34" charset="0"/>
              <a:buChar char="•"/>
            </a:pPr>
            <a:r>
              <a:rPr lang="en-US" dirty="0"/>
              <a:t>Showing performance scores for a given cohort</a:t>
            </a:r>
          </a:p>
          <a:p>
            <a:endParaRPr lang="en-US" dirty="0"/>
          </a:p>
        </p:txBody>
      </p:sp>
      <p:sp>
        <p:nvSpPr>
          <p:cNvPr id="4" name="TextBox 3">
            <a:extLst>
              <a:ext uri="{FF2B5EF4-FFF2-40B4-BE49-F238E27FC236}">
                <a16:creationId xmlns:a16="http://schemas.microsoft.com/office/drawing/2014/main" id="{ED8A2963-72A6-0AFE-BA89-8500B53E96DE}"/>
              </a:ext>
            </a:extLst>
          </p:cNvPr>
          <p:cNvSpPr txBox="1"/>
          <p:nvPr/>
        </p:nvSpPr>
        <p:spPr>
          <a:xfrm>
            <a:off x="838200" y="1279171"/>
            <a:ext cx="9297112" cy="369332"/>
          </a:xfrm>
          <a:prstGeom prst="rect">
            <a:avLst/>
          </a:prstGeom>
          <a:noFill/>
        </p:spPr>
        <p:txBody>
          <a:bodyPr wrap="square">
            <a:spAutoFit/>
          </a:bodyPr>
          <a:lstStyle/>
          <a:p>
            <a:r>
              <a:rPr lang="en-US" dirty="0"/>
              <a:t>Model fairness is quantified through disparity metrics during the assessment  </a:t>
            </a:r>
          </a:p>
        </p:txBody>
      </p:sp>
    </p:spTree>
    <p:extLst>
      <p:ext uri="{BB962C8B-B14F-4D97-AF65-F5344CB8AC3E}">
        <p14:creationId xmlns:p14="http://schemas.microsoft.com/office/powerpoint/2010/main" val="195817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16857" y="3584312"/>
            <a:ext cx="9798844" cy="2492990"/>
          </a:xfrm>
        </p:spPr>
        <p:txBody>
          <a:bodyPr wrap="square" lIns="0" tIns="0" rIns="0" bIns="0" anchor="t">
            <a:spAutoFit/>
          </a:bodyPr>
          <a:lstStyle/>
          <a:p>
            <a:br>
              <a:rPr lang="en-US" b="1" dirty="0">
                <a:solidFill>
                  <a:schemeClr val="bg1"/>
                </a:solidFill>
              </a:rPr>
            </a:br>
            <a:r>
              <a:rPr lang="en-US" b="1" dirty="0">
                <a:solidFill>
                  <a:schemeClr val="bg1"/>
                </a:solidFill>
              </a:rPr>
              <a:t>Data Analysis</a:t>
            </a:r>
            <a:br>
              <a:rPr lang="en-US" dirty="0">
                <a:solidFill>
                  <a:schemeClr val="bg1"/>
                </a:solidFill>
              </a:rPr>
            </a:b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43878" y="2933244"/>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Tree>
    <p:extLst>
      <p:ext uri="{BB962C8B-B14F-4D97-AF65-F5344CB8AC3E}">
        <p14:creationId xmlns:p14="http://schemas.microsoft.com/office/powerpoint/2010/main" val="3512287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45B6-416E-4C5B-80DC-01ED1ECB1A18}"/>
              </a:ext>
            </a:extLst>
          </p:cNvPr>
          <p:cNvSpPr>
            <a:spLocks noGrp="1"/>
          </p:cNvSpPr>
          <p:nvPr>
            <p:ph type="title"/>
          </p:nvPr>
        </p:nvSpPr>
        <p:spPr/>
        <p:txBody>
          <a:bodyPr/>
          <a:lstStyle/>
          <a:p>
            <a:r>
              <a:rPr lang="en-US">
                <a:solidFill>
                  <a:srgbClr val="325282"/>
                </a:solidFill>
              </a:rPr>
              <a:t>The world today…</a:t>
            </a:r>
          </a:p>
        </p:txBody>
      </p:sp>
      <p:grpSp>
        <p:nvGrpSpPr>
          <p:cNvPr id="16" name="Group 15">
            <a:extLst>
              <a:ext uri="{FF2B5EF4-FFF2-40B4-BE49-F238E27FC236}">
                <a16:creationId xmlns:a16="http://schemas.microsoft.com/office/drawing/2014/main" id="{BFB7317B-C9CA-B5C9-41AD-1D75CE3E89DE}"/>
              </a:ext>
              <a:ext uri="{C183D7F6-B498-43B3-948B-1728B52AA6E4}">
                <adec:decorative xmlns:adec="http://schemas.microsoft.com/office/drawing/2017/decorative" val="1"/>
              </a:ext>
            </a:extLst>
          </p:cNvPr>
          <p:cNvGrpSpPr/>
          <p:nvPr/>
        </p:nvGrpSpPr>
        <p:grpSpPr>
          <a:xfrm>
            <a:off x="9073348" y="2027159"/>
            <a:ext cx="2536040" cy="2829200"/>
            <a:chOff x="9073348" y="2027159"/>
            <a:chExt cx="2536040" cy="2829200"/>
          </a:xfrm>
        </p:grpSpPr>
        <p:sp>
          <p:nvSpPr>
            <p:cNvPr id="12" name="TextBox 11">
              <a:extLst>
                <a:ext uri="{FF2B5EF4-FFF2-40B4-BE49-F238E27FC236}">
                  <a16:creationId xmlns:a16="http://schemas.microsoft.com/office/drawing/2014/main" id="{B0FFBF15-5B3B-0D2A-2A88-0961CA89651B}"/>
                </a:ext>
              </a:extLst>
            </p:cNvPr>
            <p:cNvSpPr txBox="1"/>
            <p:nvPr/>
          </p:nvSpPr>
          <p:spPr>
            <a:xfrm>
              <a:off x="9073348" y="3933029"/>
              <a:ext cx="2536040" cy="923330"/>
            </a:xfrm>
            <a:prstGeom prst="rect">
              <a:avLst/>
            </a:prstGeom>
            <a:noFill/>
          </p:spPr>
          <p:txBody>
            <a:bodyPr wrap="square">
              <a:spAutoFit/>
            </a:bodyPr>
            <a:lstStyle/>
            <a:p>
              <a:pPr algn="ctr"/>
              <a:r>
                <a:rPr lang="en-US">
                  <a:latin typeface="Segoe UI" panose="020B0502040204020203" pitchFamily="34" charset="0"/>
                </a:rPr>
                <a:t>Governments are </a:t>
              </a:r>
              <a:r>
                <a:rPr lang="en-US" b="1">
                  <a:latin typeface="Segoe UI" panose="020B0502040204020203" pitchFamily="34" charset="0"/>
                </a:rPr>
                <a:t>regulating</a:t>
              </a:r>
              <a:r>
                <a:rPr lang="en-US">
                  <a:latin typeface="Segoe UI" panose="020B0502040204020203" pitchFamily="34" charset="0"/>
                </a:rPr>
                <a:t> AI </a:t>
              </a:r>
              <a:br>
                <a:rPr lang="en-US">
                  <a:latin typeface="Segoe UI" panose="020B0502040204020203" pitchFamily="34" charset="0"/>
                </a:rPr>
              </a:br>
              <a:r>
                <a:rPr lang="en-US">
                  <a:latin typeface="Segoe UI" panose="020B0502040204020203" pitchFamily="34" charset="0"/>
                </a:rPr>
                <a:t>in response</a:t>
              </a:r>
              <a:endParaRPr lang="en-US"/>
            </a:p>
          </p:txBody>
        </p:sp>
        <p:pic>
          <p:nvPicPr>
            <p:cNvPr id="5" name="Graphic 4">
              <a:extLst>
                <a:ext uri="{FF2B5EF4-FFF2-40B4-BE49-F238E27FC236}">
                  <a16:creationId xmlns:a16="http://schemas.microsoft.com/office/drawing/2014/main" id="{93E8DF24-3711-E7E4-97B7-EDB42CF0F7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0845" y="2027159"/>
              <a:ext cx="1728892" cy="1728892"/>
            </a:xfrm>
            <a:prstGeom prst="rect">
              <a:avLst/>
            </a:prstGeom>
          </p:spPr>
        </p:pic>
      </p:grpSp>
      <p:grpSp>
        <p:nvGrpSpPr>
          <p:cNvPr id="13" name="Group 12">
            <a:extLst>
              <a:ext uri="{FF2B5EF4-FFF2-40B4-BE49-F238E27FC236}">
                <a16:creationId xmlns:a16="http://schemas.microsoft.com/office/drawing/2014/main" id="{E665A7D2-C2EE-144A-7777-F4861927DF7B}"/>
              </a:ext>
              <a:ext uri="{C183D7F6-B498-43B3-948B-1728B52AA6E4}">
                <adec:decorative xmlns:adec="http://schemas.microsoft.com/office/drawing/2017/decorative" val="1"/>
              </a:ext>
            </a:extLst>
          </p:cNvPr>
          <p:cNvGrpSpPr/>
          <p:nvPr/>
        </p:nvGrpSpPr>
        <p:grpSpPr>
          <a:xfrm>
            <a:off x="604672" y="2064887"/>
            <a:ext cx="2491591" cy="2785324"/>
            <a:chOff x="604672" y="2064887"/>
            <a:chExt cx="2491591" cy="2785324"/>
          </a:xfrm>
        </p:grpSpPr>
        <p:sp>
          <p:nvSpPr>
            <p:cNvPr id="6" name="TextBox 5">
              <a:extLst>
                <a:ext uri="{FF2B5EF4-FFF2-40B4-BE49-F238E27FC236}">
                  <a16:creationId xmlns:a16="http://schemas.microsoft.com/office/drawing/2014/main" id="{F9DFE9E0-357A-25B2-DA40-A791F0897666}"/>
                </a:ext>
              </a:extLst>
            </p:cNvPr>
            <p:cNvSpPr txBox="1"/>
            <p:nvPr/>
          </p:nvSpPr>
          <p:spPr>
            <a:xfrm>
              <a:off x="604672" y="3926881"/>
              <a:ext cx="2491591" cy="923330"/>
            </a:xfrm>
            <a:prstGeom prst="rect">
              <a:avLst/>
            </a:prstGeom>
            <a:noFill/>
          </p:spPr>
          <p:txBody>
            <a:bodyPr wrap="square">
              <a:spAutoFit/>
            </a:bodyPr>
            <a:lstStyle/>
            <a:p>
              <a:pPr algn="ctr"/>
              <a:r>
                <a:rPr lang="en-US">
                  <a:latin typeface="Segoe UI" panose="020B0502040204020203" pitchFamily="34" charset="0"/>
                </a:rPr>
                <a:t>AI </a:t>
              </a:r>
              <a:r>
                <a:rPr lang="en-US" b="1">
                  <a:latin typeface="Segoe UI" panose="020B0502040204020203" pitchFamily="34" charset="0"/>
                </a:rPr>
                <a:t>innovation</a:t>
              </a:r>
              <a:r>
                <a:rPr lang="en-US">
                  <a:latin typeface="Segoe UI" panose="020B0502040204020203" pitchFamily="34" charset="0"/>
                </a:rPr>
                <a:t> is </a:t>
              </a:r>
              <a:br>
                <a:rPr lang="en-US">
                  <a:latin typeface="Segoe UI" panose="020B0502040204020203" pitchFamily="34" charset="0"/>
                </a:rPr>
              </a:br>
              <a:r>
                <a:rPr lang="en-US">
                  <a:latin typeface="Segoe UI" panose="020B0502040204020203" pitchFamily="34" charset="0"/>
                </a:rPr>
                <a:t>occurring at a </a:t>
              </a:r>
              <a:br>
                <a:rPr lang="en-US">
                  <a:latin typeface="Segoe UI" panose="020B0502040204020203" pitchFamily="34" charset="0"/>
                </a:rPr>
              </a:br>
              <a:r>
                <a:rPr lang="en-US">
                  <a:latin typeface="Segoe UI" panose="020B0502040204020203" pitchFamily="34" charset="0"/>
                </a:rPr>
                <a:t>rapid pace</a:t>
              </a:r>
              <a:endParaRPr lang="en-US">
                <a:effectLst/>
                <a:latin typeface="Segoe UI" panose="020B0502040204020203" pitchFamily="34" charset="0"/>
              </a:endParaRPr>
            </a:p>
          </p:txBody>
        </p:sp>
        <p:pic>
          <p:nvPicPr>
            <p:cNvPr id="20" name="Graphic 19">
              <a:extLst>
                <a:ext uri="{FF2B5EF4-FFF2-40B4-BE49-F238E27FC236}">
                  <a16:creationId xmlns:a16="http://schemas.microsoft.com/office/drawing/2014/main" id="{B6E3C266-6DAC-FAE9-F3D0-DC1BDAC302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6021" y="2064887"/>
              <a:ext cx="1728892" cy="1728892"/>
            </a:xfrm>
            <a:prstGeom prst="rect">
              <a:avLst/>
            </a:prstGeom>
          </p:spPr>
        </p:pic>
      </p:grpSp>
      <p:grpSp>
        <p:nvGrpSpPr>
          <p:cNvPr id="15" name="Group 14">
            <a:extLst>
              <a:ext uri="{FF2B5EF4-FFF2-40B4-BE49-F238E27FC236}">
                <a16:creationId xmlns:a16="http://schemas.microsoft.com/office/drawing/2014/main" id="{6462679F-C2D8-E9D6-5769-DF150735F976}"/>
              </a:ext>
              <a:ext uri="{C183D7F6-B498-43B3-948B-1728B52AA6E4}">
                <adec:decorative xmlns:adec="http://schemas.microsoft.com/office/drawing/2017/decorative" val="1"/>
              </a:ext>
            </a:extLst>
          </p:cNvPr>
          <p:cNvGrpSpPr/>
          <p:nvPr/>
        </p:nvGrpSpPr>
        <p:grpSpPr>
          <a:xfrm>
            <a:off x="6252934" y="2228663"/>
            <a:ext cx="2528091" cy="2616198"/>
            <a:chOff x="6252934" y="2228663"/>
            <a:chExt cx="2528091" cy="2616198"/>
          </a:xfrm>
        </p:grpSpPr>
        <p:sp>
          <p:nvSpPr>
            <p:cNvPr id="10" name="TextBox 9">
              <a:extLst>
                <a:ext uri="{FF2B5EF4-FFF2-40B4-BE49-F238E27FC236}">
                  <a16:creationId xmlns:a16="http://schemas.microsoft.com/office/drawing/2014/main" id="{04A908FD-4FE7-C5F0-04B7-65158DD04485}"/>
                </a:ext>
              </a:extLst>
            </p:cNvPr>
            <p:cNvSpPr txBox="1"/>
            <p:nvPr/>
          </p:nvSpPr>
          <p:spPr>
            <a:xfrm>
              <a:off x="6252934" y="3921531"/>
              <a:ext cx="2528091" cy="923330"/>
            </a:xfrm>
            <a:prstGeom prst="rect">
              <a:avLst/>
            </a:prstGeom>
            <a:noFill/>
          </p:spPr>
          <p:txBody>
            <a:bodyPr wrap="square">
              <a:spAutoFit/>
            </a:bodyPr>
            <a:lstStyle/>
            <a:p>
              <a:pPr algn="ctr"/>
              <a:r>
                <a:rPr lang="en-US">
                  <a:effectLst/>
                  <a:latin typeface="Segoe UI" panose="020B0502040204020203" pitchFamily="34" charset="0"/>
                </a:rPr>
                <a:t>Societal </a:t>
              </a:r>
              <a:br>
                <a:rPr lang="en-US">
                  <a:effectLst/>
                  <a:latin typeface="Segoe UI" panose="020B0502040204020203" pitchFamily="34" charset="0"/>
                </a:rPr>
              </a:br>
              <a:r>
                <a:rPr lang="en-US">
                  <a:effectLst/>
                  <a:latin typeface="Segoe UI" panose="020B0502040204020203" pitchFamily="34" charset="0"/>
                </a:rPr>
                <a:t>expectations </a:t>
              </a:r>
              <a:br>
                <a:rPr lang="en-US">
                  <a:effectLst/>
                  <a:latin typeface="Segoe UI" panose="020B0502040204020203" pitchFamily="34" charset="0"/>
                </a:rPr>
              </a:br>
              <a:r>
                <a:rPr lang="en-US">
                  <a:effectLst/>
                  <a:latin typeface="Segoe UI" panose="020B0502040204020203" pitchFamily="34" charset="0"/>
                </a:rPr>
                <a:t>are </a:t>
              </a:r>
              <a:r>
                <a:rPr lang="en-US" b="1">
                  <a:effectLst/>
                  <a:latin typeface="Segoe UI" panose="020B0502040204020203" pitchFamily="34" charset="0"/>
                </a:rPr>
                <a:t>evolving</a:t>
              </a:r>
            </a:p>
          </p:txBody>
        </p:sp>
        <p:pic>
          <p:nvPicPr>
            <p:cNvPr id="22" name="Graphic 21">
              <a:extLst>
                <a:ext uri="{FF2B5EF4-FFF2-40B4-BE49-F238E27FC236}">
                  <a16:creationId xmlns:a16="http://schemas.microsoft.com/office/drawing/2014/main" id="{27ED298A-29B1-9A9D-4979-83CF423EE2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34781" y="2228663"/>
              <a:ext cx="1511521" cy="1511521"/>
            </a:xfrm>
            <a:prstGeom prst="rect">
              <a:avLst/>
            </a:prstGeom>
          </p:spPr>
        </p:pic>
      </p:grpSp>
      <p:grpSp>
        <p:nvGrpSpPr>
          <p:cNvPr id="14" name="Group 13">
            <a:extLst>
              <a:ext uri="{FF2B5EF4-FFF2-40B4-BE49-F238E27FC236}">
                <a16:creationId xmlns:a16="http://schemas.microsoft.com/office/drawing/2014/main" id="{B896C9A5-E8EC-843E-B4E5-2CBFD97F5093}"/>
              </a:ext>
              <a:ext uri="{C183D7F6-B498-43B3-948B-1728B52AA6E4}">
                <adec:decorative xmlns:adec="http://schemas.microsoft.com/office/drawing/2017/decorative" val="1"/>
              </a:ext>
            </a:extLst>
          </p:cNvPr>
          <p:cNvGrpSpPr/>
          <p:nvPr/>
        </p:nvGrpSpPr>
        <p:grpSpPr>
          <a:xfrm>
            <a:off x="3388587" y="2146775"/>
            <a:ext cx="2536040" cy="2703436"/>
            <a:chOff x="3388587" y="2146775"/>
            <a:chExt cx="2536040" cy="2703436"/>
          </a:xfrm>
        </p:grpSpPr>
        <p:sp>
          <p:nvSpPr>
            <p:cNvPr id="11" name="TextBox 10">
              <a:extLst>
                <a:ext uri="{FF2B5EF4-FFF2-40B4-BE49-F238E27FC236}">
                  <a16:creationId xmlns:a16="http://schemas.microsoft.com/office/drawing/2014/main" id="{D3EF08A0-B06C-C748-86BB-B3810B2D0510}"/>
                </a:ext>
              </a:extLst>
            </p:cNvPr>
            <p:cNvSpPr txBox="1"/>
            <p:nvPr/>
          </p:nvSpPr>
          <p:spPr>
            <a:xfrm>
              <a:off x="3388587" y="3926881"/>
              <a:ext cx="2536040" cy="923330"/>
            </a:xfrm>
            <a:prstGeom prst="rect">
              <a:avLst/>
            </a:prstGeom>
            <a:noFill/>
          </p:spPr>
          <p:txBody>
            <a:bodyPr wrap="square">
              <a:spAutoFit/>
            </a:bodyPr>
            <a:lstStyle/>
            <a:p>
              <a:pPr algn="ctr"/>
              <a:r>
                <a:rPr lang="en-US">
                  <a:latin typeface="Segoe UI" panose="020B0502040204020203" pitchFamily="34" charset="0"/>
                </a:rPr>
                <a:t>Companies </a:t>
              </a:r>
              <a:br>
                <a:rPr lang="en-US">
                  <a:latin typeface="Segoe UI" panose="020B0502040204020203" pitchFamily="34" charset="0"/>
                </a:rPr>
              </a:br>
              <a:r>
                <a:rPr lang="en-US">
                  <a:latin typeface="Segoe UI" panose="020B0502040204020203" pitchFamily="34" charset="0"/>
                </a:rPr>
                <a:t>are accelerating </a:t>
              </a:r>
              <a:br>
                <a:rPr lang="en-US">
                  <a:latin typeface="Segoe UI" panose="020B0502040204020203" pitchFamily="34" charset="0"/>
                </a:rPr>
              </a:br>
              <a:r>
                <a:rPr lang="en-US" b="1">
                  <a:latin typeface="Segoe UI" panose="020B0502040204020203" pitchFamily="34" charset="0"/>
                </a:rPr>
                <a:t>adoption</a:t>
              </a:r>
              <a:r>
                <a:rPr lang="en-US">
                  <a:latin typeface="Segoe UI" panose="020B0502040204020203" pitchFamily="34" charset="0"/>
                </a:rPr>
                <a:t> of AI</a:t>
              </a:r>
              <a:endParaRPr lang="en-US">
                <a:effectLst/>
                <a:latin typeface="Segoe UI" panose="020B0502040204020203" pitchFamily="34" charset="0"/>
              </a:endParaRPr>
            </a:p>
          </p:txBody>
        </p:sp>
        <p:pic>
          <p:nvPicPr>
            <p:cNvPr id="24" name="Graphic 23">
              <a:extLst>
                <a:ext uri="{FF2B5EF4-FFF2-40B4-BE49-F238E27FC236}">
                  <a16:creationId xmlns:a16="http://schemas.microsoft.com/office/drawing/2014/main" id="{B330A611-6C1A-BDA4-A8DC-7530864436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33163" y="2146775"/>
              <a:ext cx="1622286" cy="1622286"/>
            </a:xfrm>
            <a:prstGeom prst="rect">
              <a:avLst/>
            </a:prstGeom>
          </p:spPr>
        </p:pic>
      </p:grpSp>
      <p:sp>
        <p:nvSpPr>
          <p:cNvPr id="9" name="Rectangle 8">
            <a:extLst>
              <a:ext uri="{FF2B5EF4-FFF2-40B4-BE49-F238E27FC236}">
                <a16:creationId xmlns:a16="http://schemas.microsoft.com/office/drawing/2014/main" id="{EF09892B-70FC-4EF2-17EE-68A66042D0B0}"/>
              </a:ext>
            </a:extLst>
          </p:cNvPr>
          <p:cNvSpPr/>
          <p:nvPr/>
        </p:nvSpPr>
        <p:spPr bwMode="auto">
          <a:xfrm>
            <a:off x="0" y="4907909"/>
            <a:ext cx="12192000" cy="19781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2907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1000" fill="hold"/>
                                        <p:tgtEl>
                                          <p:spTgt spid="14"/>
                                        </p:tgtEl>
                                        <p:attrNameLst>
                                          <p:attrName>ppt_x</p:attrName>
                                        </p:attrNameLst>
                                      </p:cBhvr>
                                      <p:tavLst>
                                        <p:tav tm="0">
                                          <p:val>
                                            <p:strVal val="#ppt_x"/>
                                          </p:val>
                                        </p:tav>
                                        <p:tav tm="100000">
                                          <p:val>
                                            <p:strVal val="#ppt_x"/>
                                          </p:val>
                                        </p:tav>
                                      </p:tavLst>
                                    </p:anim>
                                    <p:anim calcmode="lin" valueType="num">
                                      <p:cBhvr additive="base">
                                        <p:cTn id="13" dur="10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1000" fill="hold"/>
                                        <p:tgtEl>
                                          <p:spTgt spid="15"/>
                                        </p:tgtEl>
                                        <p:attrNameLst>
                                          <p:attrName>ppt_x</p:attrName>
                                        </p:attrNameLst>
                                      </p:cBhvr>
                                      <p:tavLst>
                                        <p:tav tm="0">
                                          <p:val>
                                            <p:strVal val="#ppt_x"/>
                                          </p:val>
                                        </p:tav>
                                        <p:tav tm="100000">
                                          <p:val>
                                            <p:strVal val="#ppt_x"/>
                                          </p:val>
                                        </p:tav>
                                      </p:tavLst>
                                    </p:anim>
                                    <p:anim calcmode="lin" valueType="num">
                                      <p:cBhvr additive="base">
                                        <p:cTn id="18" dur="1000" fill="hold"/>
                                        <p:tgtEl>
                                          <p:spTgt spid="15"/>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1000" fill="hold"/>
                                        <p:tgtEl>
                                          <p:spTgt spid="16"/>
                                        </p:tgtEl>
                                        <p:attrNameLst>
                                          <p:attrName>ppt_x</p:attrName>
                                        </p:attrNameLst>
                                      </p:cBhvr>
                                      <p:tavLst>
                                        <p:tav tm="0">
                                          <p:val>
                                            <p:strVal val="#ppt_x"/>
                                          </p:val>
                                        </p:tav>
                                        <p:tav tm="100000">
                                          <p:val>
                                            <p:strVal val="#ppt_x"/>
                                          </p:val>
                                        </p:tav>
                                      </p:tavLst>
                                    </p:anim>
                                    <p:anim calcmode="lin" valueType="num">
                                      <p:cBhvr additive="base">
                                        <p:cTn id="23"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AFD048-03F2-CB3E-1029-F475FBA15D4C}"/>
              </a:ext>
            </a:extLst>
          </p:cNvPr>
          <p:cNvSpPr>
            <a:spLocks noGrp="1"/>
          </p:cNvSpPr>
          <p:nvPr>
            <p:ph type="title"/>
          </p:nvPr>
        </p:nvSpPr>
        <p:spPr/>
        <p:txBody>
          <a:bodyPr>
            <a:normAutofit/>
          </a:bodyPr>
          <a:lstStyle/>
          <a:p>
            <a:r>
              <a:rPr lang="en-US" sz="3600" dirty="0">
                <a:solidFill>
                  <a:srgbClr val="325282"/>
                </a:solidFill>
              </a:rPr>
              <a:t>Discovering data disparities</a:t>
            </a:r>
          </a:p>
        </p:txBody>
      </p:sp>
      <p:pic>
        <p:nvPicPr>
          <p:cNvPr id="8" name="Picture 7">
            <a:extLst>
              <a:ext uri="{FF2B5EF4-FFF2-40B4-BE49-F238E27FC236}">
                <a16:creationId xmlns:a16="http://schemas.microsoft.com/office/drawing/2014/main" id="{276B856C-2AEB-5704-ABE4-955F14549955}"/>
              </a:ext>
            </a:extLst>
          </p:cNvPr>
          <p:cNvPicPr>
            <a:picLocks noChangeAspect="1"/>
          </p:cNvPicPr>
          <p:nvPr/>
        </p:nvPicPr>
        <p:blipFill>
          <a:blip r:embed="rId3"/>
          <a:stretch>
            <a:fillRect/>
          </a:stretch>
        </p:blipFill>
        <p:spPr>
          <a:xfrm>
            <a:off x="1929467" y="2110526"/>
            <a:ext cx="6882601" cy="3037573"/>
          </a:xfrm>
          <a:prstGeom prst="rect">
            <a:avLst/>
          </a:prstGeom>
        </p:spPr>
      </p:pic>
      <p:sp>
        <p:nvSpPr>
          <p:cNvPr id="9" name="TextBox 8">
            <a:extLst>
              <a:ext uri="{FF2B5EF4-FFF2-40B4-BE49-F238E27FC236}">
                <a16:creationId xmlns:a16="http://schemas.microsoft.com/office/drawing/2014/main" id="{EDC1709E-F608-20EE-28C1-06747D95AE1A}"/>
              </a:ext>
            </a:extLst>
          </p:cNvPr>
          <p:cNvSpPr txBox="1"/>
          <p:nvPr/>
        </p:nvSpPr>
        <p:spPr>
          <a:xfrm>
            <a:off x="893619" y="1321356"/>
            <a:ext cx="9297112" cy="646331"/>
          </a:xfrm>
          <a:prstGeom prst="rect">
            <a:avLst/>
          </a:prstGeom>
          <a:noFill/>
        </p:spPr>
        <p:txBody>
          <a:bodyPr wrap="square">
            <a:spAutoFit/>
          </a:bodyPr>
          <a:lstStyle/>
          <a:p>
            <a:r>
              <a:rPr lang="en-US" dirty="0"/>
              <a:t>Not having a good balance of data can negatively skew a model’s performance.</a:t>
            </a:r>
          </a:p>
          <a:p>
            <a:endParaRPr lang="en-US" dirty="0"/>
          </a:p>
        </p:txBody>
      </p:sp>
      <p:sp>
        <p:nvSpPr>
          <p:cNvPr id="2" name="TextBox 1">
            <a:extLst>
              <a:ext uri="{FF2B5EF4-FFF2-40B4-BE49-F238E27FC236}">
                <a16:creationId xmlns:a16="http://schemas.microsoft.com/office/drawing/2014/main" id="{A8CA01A3-37AC-0C22-84A5-D66C9ECF6C85}"/>
              </a:ext>
            </a:extLst>
          </p:cNvPr>
          <p:cNvSpPr txBox="1"/>
          <p:nvPr/>
        </p:nvSpPr>
        <p:spPr>
          <a:xfrm>
            <a:off x="788565" y="5528345"/>
            <a:ext cx="9613784" cy="646331"/>
          </a:xfrm>
          <a:prstGeom prst="rect">
            <a:avLst/>
          </a:prstGeom>
          <a:noFill/>
        </p:spPr>
        <p:txBody>
          <a:bodyPr wrap="square" rtlCol="0">
            <a:spAutoFit/>
          </a:bodyPr>
          <a:lstStyle/>
          <a:p>
            <a:r>
              <a:rPr lang="en-US" dirty="0"/>
              <a:t>The Azure Responsible AI dashboard provides the Data Analysis tool for users to be able to visualize and explore potential fairness and reliability issues that could stem from data issues.</a:t>
            </a:r>
          </a:p>
        </p:txBody>
      </p:sp>
    </p:spTree>
    <p:extLst>
      <p:ext uri="{BB962C8B-B14F-4D97-AF65-F5344CB8AC3E}">
        <p14:creationId xmlns:p14="http://schemas.microsoft.com/office/powerpoint/2010/main" val="3591487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B48FD7-7169-6C5B-0974-A9B5CB8688B6}"/>
              </a:ext>
            </a:extLst>
          </p:cNvPr>
          <p:cNvSpPr>
            <a:spLocks noGrp="1"/>
          </p:cNvSpPr>
          <p:nvPr>
            <p:ph type="title"/>
          </p:nvPr>
        </p:nvSpPr>
        <p:spPr>
          <a:xfrm>
            <a:off x="838200" y="348034"/>
            <a:ext cx="10515600" cy="1325563"/>
          </a:xfrm>
        </p:spPr>
        <p:txBody>
          <a:bodyPr>
            <a:normAutofit/>
          </a:bodyPr>
          <a:lstStyle/>
          <a:p>
            <a:r>
              <a:rPr lang="en-US" sz="3600" dirty="0">
                <a:solidFill>
                  <a:srgbClr val="325282"/>
                </a:solidFill>
              </a:rPr>
              <a:t>Uncovering data issues with Data Analysis</a:t>
            </a:r>
          </a:p>
        </p:txBody>
      </p:sp>
      <p:sp>
        <p:nvSpPr>
          <p:cNvPr id="6" name="TextBox 5">
            <a:extLst>
              <a:ext uri="{FF2B5EF4-FFF2-40B4-BE49-F238E27FC236}">
                <a16:creationId xmlns:a16="http://schemas.microsoft.com/office/drawing/2014/main" id="{448917EA-B62A-94A2-6BDE-81D96278DC2F}"/>
              </a:ext>
            </a:extLst>
          </p:cNvPr>
          <p:cNvSpPr txBox="1"/>
          <p:nvPr/>
        </p:nvSpPr>
        <p:spPr>
          <a:xfrm>
            <a:off x="921350" y="2159302"/>
            <a:ext cx="7274258" cy="2862322"/>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rgbClr val="325282"/>
                </a:solidFill>
              </a:rPr>
              <a:t>Overrepresented or Underrepresented data</a:t>
            </a:r>
          </a:p>
          <a:p>
            <a:pPr marL="285750" indent="-285750">
              <a:buFont typeface="Arial" panose="020B0604020202020204" pitchFamily="34" charset="0"/>
              <a:buChar char="•"/>
            </a:pPr>
            <a:r>
              <a:rPr lang="en-US" dirty="0"/>
              <a:t> This leads to data biases causing the model to have fairness, inclusiveness, safety, or reliability issues.</a:t>
            </a:r>
          </a:p>
          <a:p>
            <a:pPr marL="285750" indent="-285750">
              <a:buFont typeface="Wingdings" panose="05000000000000000000" pitchFamily="2" charset="2"/>
              <a:buChar char="q"/>
            </a:pPr>
            <a:r>
              <a:rPr lang="en-US" b="1" dirty="0">
                <a:solidFill>
                  <a:srgbClr val="325282"/>
                </a:solidFill>
              </a:rPr>
              <a:t>Data quality</a:t>
            </a:r>
            <a:endParaRPr lang="en-US" dirty="0"/>
          </a:p>
          <a:p>
            <a:pPr marL="285750" indent="-285750">
              <a:buFont typeface="Arial" panose="020B0604020202020204" pitchFamily="34" charset="0"/>
              <a:buChar char="•"/>
            </a:pPr>
            <a:r>
              <a:rPr lang="en-US" dirty="0"/>
              <a:t>Examining data representation across cohorts can reveal errors that come from representation issues, label noise, feature noise, label bias, and similar factors. </a:t>
            </a:r>
          </a:p>
          <a:p>
            <a:pPr marL="285750" indent="-285750">
              <a:buFont typeface="Wingdings" panose="05000000000000000000" pitchFamily="2" charset="2"/>
              <a:buChar char="q"/>
            </a:pPr>
            <a:r>
              <a:rPr lang="en-US" b="1" dirty="0">
                <a:solidFill>
                  <a:srgbClr val="325282"/>
                </a:solidFill>
              </a:rPr>
              <a:t>Data isolation behavior</a:t>
            </a:r>
            <a:endParaRPr lang="en-US" dirty="0">
              <a:solidFill>
                <a:srgbClr val="325282"/>
              </a:solidFill>
            </a:endParaRPr>
          </a:p>
          <a:p>
            <a:pPr marL="285750" indent="-285750">
              <a:buFont typeface="Arial" panose="020B0604020202020204" pitchFamily="34" charset="0"/>
              <a:buChar char="•"/>
            </a:pPr>
            <a:r>
              <a:rPr lang="en-US" b="0" i="0" dirty="0">
                <a:solidFill>
                  <a:srgbClr val="161616"/>
                </a:solidFill>
                <a:effectLst/>
                <a:latin typeface="Calibri" panose="020F0502020204030204" pitchFamily="34" charset="0"/>
                <a:ea typeface="Calibri" panose="020F0502020204030204" pitchFamily="34" charset="0"/>
                <a:cs typeface="Calibri" panose="020F0502020204030204" pitchFamily="34" charset="0"/>
              </a:rPr>
              <a:t>Explore your dataset statistics by selecting different filters to slice your data into different dimensions (cohor</a:t>
            </a:r>
            <a:r>
              <a:rPr lang="en-US" dirty="0">
                <a:solidFill>
                  <a:srgbClr val="161616"/>
                </a:solidFill>
                <a:latin typeface="Calibri" panose="020F0502020204030204" pitchFamily="34" charset="0"/>
                <a:ea typeface="Calibri" panose="020F0502020204030204" pitchFamily="34" charset="0"/>
                <a:cs typeface="Calibri" panose="020F0502020204030204" pitchFamily="34" charset="0"/>
              </a:rPr>
              <a:t>ts)</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7440F1F4-259A-7D88-0D33-628D64D7255A}"/>
              </a:ext>
            </a:extLst>
          </p:cNvPr>
          <p:cNvSpPr txBox="1"/>
          <p:nvPr/>
        </p:nvSpPr>
        <p:spPr>
          <a:xfrm>
            <a:off x="921350" y="1437897"/>
            <a:ext cx="8181085" cy="646331"/>
          </a:xfrm>
          <a:prstGeom prst="rect">
            <a:avLst/>
          </a:prstGeom>
          <a:noFill/>
        </p:spPr>
        <p:txBody>
          <a:bodyPr wrap="square" rtlCol="0">
            <a:spAutoFit/>
          </a:bodyPr>
          <a:lstStyle/>
          <a:p>
            <a:r>
              <a:rPr lang="en-US" dirty="0"/>
              <a:t>A major blind-spot and a very important part of model behavior is the actual data </a:t>
            </a:r>
          </a:p>
          <a:p>
            <a:endParaRPr lang="en-US" dirty="0"/>
          </a:p>
        </p:txBody>
      </p:sp>
    </p:spTree>
    <p:extLst>
      <p:ext uri="{BB962C8B-B14F-4D97-AF65-F5344CB8AC3E}">
        <p14:creationId xmlns:p14="http://schemas.microsoft.com/office/powerpoint/2010/main" val="4158247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B48FD7-7169-6C5B-0974-A9B5CB8688B6}"/>
              </a:ext>
            </a:extLst>
          </p:cNvPr>
          <p:cNvSpPr>
            <a:spLocks noGrp="1"/>
          </p:cNvSpPr>
          <p:nvPr>
            <p:ph type="title"/>
          </p:nvPr>
        </p:nvSpPr>
        <p:spPr>
          <a:xfrm>
            <a:off x="990600" y="338328"/>
            <a:ext cx="10210800" cy="1078992"/>
          </a:xfrm>
        </p:spPr>
        <p:txBody>
          <a:bodyPr vert="horz" lIns="91440" tIns="45720" rIns="91440" bIns="45720" rtlCol="0" anchor="b">
            <a:normAutofit/>
          </a:bodyPr>
          <a:lstStyle/>
          <a:p>
            <a:r>
              <a:rPr lang="en-US" sz="3600" dirty="0">
                <a:solidFill>
                  <a:srgbClr val="325282"/>
                </a:solidFill>
              </a:rPr>
              <a:t>Data Analysis on an individual datapoint level</a:t>
            </a:r>
          </a:p>
        </p:txBody>
      </p:sp>
      <p:sp>
        <p:nvSpPr>
          <p:cNvPr id="35" name="Rectangle 37">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675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diagram&#10;&#10;Description automatically generated">
            <a:extLst>
              <a:ext uri="{FF2B5EF4-FFF2-40B4-BE49-F238E27FC236}">
                <a16:creationId xmlns:a16="http://schemas.microsoft.com/office/drawing/2014/main" id="{F751FDD1-D089-0EDB-1839-A10E73AB0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180" y="2983067"/>
            <a:ext cx="4974336" cy="2810499"/>
          </a:xfrm>
          <a:prstGeom prst="rect">
            <a:avLst/>
          </a:prstGeom>
        </p:spPr>
      </p:pic>
      <p:sp>
        <p:nvSpPr>
          <p:cNvPr id="37"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application&#10;&#10;Description automatically generated with medium confidence">
            <a:extLst>
              <a:ext uri="{FF2B5EF4-FFF2-40B4-BE49-F238E27FC236}">
                <a16:creationId xmlns:a16="http://schemas.microsoft.com/office/drawing/2014/main" id="{75C21901-58C6-1D83-773F-60D87D9061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6484" y="3020375"/>
            <a:ext cx="4974336" cy="2735884"/>
          </a:xfrm>
          <a:prstGeom prst="rect">
            <a:avLst/>
          </a:prstGeom>
        </p:spPr>
      </p:pic>
      <p:sp>
        <p:nvSpPr>
          <p:cNvPr id="39" name="TextBox 38">
            <a:extLst>
              <a:ext uri="{FF2B5EF4-FFF2-40B4-BE49-F238E27FC236}">
                <a16:creationId xmlns:a16="http://schemas.microsoft.com/office/drawing/2014/main" id="{E0B7327F-7488-154A-2E98-FA95F9D5D1A7}"/>
              </a:ext>
            </a:extLst>
          </p:cNvPr>
          <p:cNvSpPr txBox="1"/>
          <p:nvPr/>
        </p:nvSpPr>
        <p:spPr>
          <a:xfrm>
            <a:off x="990599" y="1330896"/>
            <a:ext cx="9836728" cy="369332"/>
          </a:xfrm>
          <a:prstGeom prst="rect">
            <a:avLst/>
          </a:prstGeom>
          <a:noFill/>
        </p:spPr>
        <p:txBody>
          <a:bodyPr wrap="square">
            <a:spAutoFit/>
          </a:bodyPr>
          <a:lstStyle/>
          <a:p>
            <a:r>
              <a:rPr lang="en-US" dirty="0"/>
              <a:t>Ability to investigate</a:t>
            </a:r>
            <a:r>
              <a:rPr lang="en-US" sz="1800" dirty="0"/>
              <a:t> data behavior by isolating individual datapoints for trends, consistency or outliers</a:t>
            </a:r>
            <a:endParaRPr lang="en-US" dirty="0"/>
          </a:p>
        </p:txBody>
      </p:sp>
    </p:spTree>
    <p:extLst>
      <p:ext uri="{BB962C8B-B14F-4D97-AF65-F5344CB8AC3E}">
        <p14:creationId xmlns:p14="http://schemas.microsoft.com/office/powerpoint/2010/main" val="2288674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16857" y="3584312"/>
            <a:ext cx="9798844" cy="2492990"/>
          </a:xfrm>
        </p:spPr>
        <p:txBody>
          <a:bodyPr wrap="square" lIns="0" tIns="0" rIns="0" bIns="0" anchor="t">
            <a:spAutoFit/>
          </a:bodyPr>
          <a:lstStyle/>
          <a:p>
            <a:br>
              <a:rPr lang="en-US" b="1" dirty="0">
                <a:solidFill>
                  <a:schemeClr val="bg1"/>
                </a:solidFill>
              </a:rPr>
            </a:br>
            <a:r>
              <a:rPr lang="en-US" b="1" dirty="0">
                <a:solidFill>
                  <a:schemeClr val="bg1"/>
                </a:solidFill>
              </a:rPr>
              <a:t>Feature Importance</a:t>
            </a:r>
            <a:br>
              <a:rPr lang="en-US" dirty="0">
                <a:solidFill>
                  <a:schemeClr val="bg1"/>
                </a:solidFill>
              </a:rPr>
            </a:b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43878" y="2933244"/>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Tree>
    <p:extLst>
      <p:ext uri="{BB962C8B-B14F-4D97-AF65-F5344CB8AC3E}">
        <p14:creationId xmlns:p14="http://schemas.microsoft.com/office/powerpoint/2010/main" val="304321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EE931F-08E0-6920-0D15-D358D1DEC96F}"/>
              </a:ext>
            </a:extLst>
          </p:cNvPr>
          <p:cNvSpPr>
            <a:spLocks noGrp="1"/>
          </p:cNvSpPr>
          <p:nvPr>
            <p:ph type="title"/>
          </p:nvPr>
        </p:nvSpPr>
        <p:spPr/>
        <p:txBody>
          <a:bodyPr>
            <a:normAutofit/>
          </a:bodyPr>
          <a:lstStyle/>
          <a:p>
            <a:r>
              <a:rPr lang="en-US" sz="4000" dirty="0">
                <a:solidFill>
                  <a:srgbClr val="325282"/>
                </a:solidFill>
              </a:rPr>
              <a:t>Understanding what driving a model’s predictions</a:t>
            </a:r>
            <a:br>
              <a:rPr lang="en-US" dirty="0"/>
            </a:br>
            <a:endParaRPr lang="en-US" dirty="0"/>
          </a:p>
        </p:txBody>
      </p:sp>
      <p:pic>
        <p:nvPicPr>
          <p:cNvPr id="7" name="Picture 6" descr="Application&#10;&#10;Description automatically generated with medium confidence">
            <a:extLst>
              <a:ext uri="{FF2B5EF4-FFF2-40B4-BE49-F238E27FC236}">
                <a16:creationId xmlns:a16="http://schemas.microsoft.com/office/drawing/2014/main" id="{1939DAE6-17C0-DD37-23CA-381DC96AC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646" y="2223949"/>
            <a:ext cx="5986809" cy="316178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663653A6-259B-11B3-2564-B25A2AD74F26}"/>
              </a:ext>
            </a:extLst>
          </p:cNvPr>
          <p:cNvSpPr txBox="1"/>
          <p:nvPr/>
        </p:nvSpPr>
        <p:spPr>
          <a:xfrm>
            <a:off x="5638800" y="2971800"/>
            <a:ext cx="914400" cy="914400"/>
          </a:xfrm>
          <a:prstGeom prst="rect">
            <a:avLst/>
          </a:prstGeom>
          <a:noFill/>
        </p:spPr>
        <p:txBody>
          <a:bodyPr wrap="square" rtlCol="0">
            <a:spAutoFit/>
          </a:bodyPr>
          <a:lstStyle/>
          <a:p>
            <a:endParaRPr lang="en-US" dirty="0"/>
          </a:p>
        </p:txBody>
      </p:sp>
      <p:sp>
        <p:nvSpPr>
          <p:cNvPr id="12" name="TextBox 11">
            <a:extLst>
              <a:ext uri="{FF2B5EF4-FFF2-40B4-BE49-F238E27FC236}">
                <a16:creationId xmlns:a16="http://schemas.microsoft.com/office/drawing/2014/main" id="{19CFE67D-95DD-E602-B8B6-26732F8DBF9D}"/>
              </a:ext>
            </a:extLst>
          </p:cNvPr>
          <p:cNvSpPr txBox="1"/>
          <p:nvPr/>
        </p:nvSpPr>
        <p:spPr>
          <a:xfrm>
            <a:off x="838200" y="1176617"/>
            <a:ext cx="8859982" cy="646331"/>
          </a:xfrm>
          <a:prstGeom prst="rect">
            <a:avLst/>
          </a:prstGeom>
          <a:noFill/>
        </p:spPr>
        <p:txBody>
          <a:bodyPr wrap="square" rtlCol="0">
            <a:spAutoFit/>
          </a:bodyPr>
          <a:lstStyle/>
          <a:p>
            <a:r>
              <a:rPr lang="en-US" dirty="0"/>
              <a:t>The RAI dashboard gives users the ability to understand and explain a model’s behavior for transparency and accountability.</a:t>
            </a:r>
          </a:p>
        </p:txBody>
      </p:sp>
      <p:sp>
        <p:nvSpPr>
          <p:cNvPr id="2" name="TextBox 1">
            <a:extLst>
              <a:ext uri="{FF2B5EF4-FFF2-40B4-BE49-F238E27FC236}">
                <a16:creationId xmlns:a16="http://schemas.microsoft.com/office/drawing/2014/main" id="{51A6C63C-8920-1AF8-038C-9B30FEC1B9BD}"/>
              </a:ext>
            </a:extLst>
          </p:cNvPr>
          <p:cNvSpPr txBox="1"/>
          <p:nvPr/>
        </p:nvSpPr>
        <p:spPr>
          <a:xfrm>
            <a:off x="7835318" y="2634440"/>
            <a:ext cx="3979877" cy="2862322"/>
          </a:xfrm>
          <a:prstGeom prst="rect">
            <a:avLst/>
          </a:prstGeom>
          <a:noFill/>
        </p:spPr>
        <p:txBody>
          <a:bodyPr wrap="square" rtlCol="0">
            <a:spAutoFit/>
          </a:bodyPr>
          <a:lstStyle/>
          <a:p>
            <a:pPr marL="285750" indent="-285750">
              <a:buFont typeface="Wingdings" panose="05000000000000000000" pitchFamily="2" charset="2"/>
              <a:buChar char="ü"/>
            </a:pPr>
            <a:r>
              <a:rPr lang="en-US" b="1" dirty="0">
                <a:solidFill>
                  <a:srgbClr val="325282"/>
                </a:solidFill>
              </a:rPr>
              <a:t>Model debugging</a:t>
            </a:r>
          </a:p>
          <a:p>
            <a:pPr marL="285750" indent="-285750">
              <a:buFont typeface="Arial" panose="020B0604020202020204" pitchFamily="34" charset="0"/>
              <a:buChar char="•"/>
            </a:pPr>
            <a:r>
              <a:rPr lang="en-US" dirty="0"/>
              <a:t> Why did my model make this mistake? How can I improve my model?</a:t>
            </a:r>
          </a:p>
          <a:p>
            <a:pPr marL="285750" indent="-285750">
              <a:buFont typeface="Wingdings" panose="05000000000000000000" pitchFamily="2" charset="2"/>
              <a:buChar char="ü"/>
            </a:pPr>
            <a:r>
              <a:rPr lang="en-US" b="1" dirty="0">
                <a:solidFill>
                  <a:srgbClr val="325282"/>
                </a:solidFill>
              </a:rPr>
              <a:t>Human-AI collaboration</a:t>
            </a:r>
            <a:endParaRPr lang="en-US" dirty="0"/>
          </a:p>
          <a:p>
            <a:pPr marL="285750" indent="-285750">
              <a:buFont typeface="Arial" panose="020B0604020202020204" pitchFamily="34" charset="0"/>
              <a:buChar char="•"/>
            </a:pPr>
            <a:r>
              <a:rPr lang="en-US" dirty="0"/>
              <a:t>How can I understand and trust the model’s decisions?</a:t>
            </a:r>
          </a:p>
          <a:p>
            <a:pPr marL="285750" indent="-285750">
              <a:buFont typeface="Wingdings" panose="05000000000000000000" pitchFamily="2" charset="2"/>
              <a:buChar char="ü"/>
            </a:pPr>
            <a:r>
              <a:rPr lang="en-US" b="1" dirty="0">
                <a:solidFill>
                  <a:srgbClr val="325282"/>
                </a:solidFill>
              </a:rPr>
              <a:t>Regulatory compliance</a:t>
            </a:r>
          </a:p>
          <a:p>
            <a:pPr marL="285750" indent="-285750">
              <a:buFont typeface="Arial" panose="020B0604020202020204" pitchFamily="34" charset="0"/>
              <a:buChar char="•"/>
            </a:pPr>
            <a:r>
              <a:rPr lang="en-US" dirty="0"/>
              <a:t>Does my model satisfy legal requirements?</a:t>
            </a:r>
          </a:p>
        </p:txBody>
      </p:sp>
      <p:sp>
        <p:nvSpPr>
          <p:cNvPr id="4" name="TextBox 3">
            <a:extLst>
              <a:ext uri="{FF2B5EF4-FFF2-40B4-BE49-F238E27FC236}">
                <a16:creationId xmlns:a16="http://schemas.microsoft.com/office/drawing/2014/main" id="{362D6784-3EDD-DA89-F342-1D5A3E2EF4D9}"/>
              </a:ext>
            </a:extLst>
          </p:cNvPr>
          <p:cNvSpPr txBox="1"/>
          <p:nvPr/>
        </p:nvSpPr>
        <p:spPr>
          <a:xfrm>
            <a:off x="7382312" y="2223949"/>
            <a:ext cx="4273492" cy="369332"/>
          </a:xfrm>
          <a:prstGeom prst="rect">
            <a:avLst/>
          </a:prstGeom>
          <a:noFill/>
        </p:spPr>
        <p:txBody>
          <a:bodyPr wrap="square" rtlCol="0">
            <a:spAutoFit/>
          </a:bodyPr>
          <a:lstStyle/>
          <a:p>
            <a:r>
              <a:rPr lang="en-US" dirty="0"/>
              <a:t>Helps answer model debugging questions:</a:t>
            </a:r>
          </a:p>
        </p:txBody>
      </p:sp>
    </p:spTree>
    <p:extLst>
      <p:ext uri="{BB962C8B-B14F-4D97-AF65-F5344CB8AC3E}">
        <p14:creationId xmlns:p14="http://schemas.microsoft.com/office/powerpoint/2010/main" val="2596220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B48FD7-7169-6C5B-0974-A9B5CB8688B6}"/>
              </a:ext>
            </a:extLst>
          </p:cNvPr>
          <p:cNvSpPr>
            <a:spLocks noGrp="1"/>
          </p:cNvSpPr>
          <p:nvPr>
            <p:ph type="title"/>
          </p:nvPr>
        </p:nvSpPr>
        <p:spPr>
          <a:xfrm>
            <a:off x="838200" y="348034"/>
            <a:ext cx="10515600" cy="1325563"/>
          </a:xfrm>
        </p:spPr>
        <p:txBody>
          <a:bodyPr>
            <a:normAutofit/>
          </a:bodyPr>
          <a:lstStyle/>
          <a:p>
            <a:r>
              <a:rPr lang="en-US" sz="3600" dirty="0">
                <a:solidFill>
                  <a:srgbClr val="325282"/>
                </a:solidFill>
              </a:rPr>
              <a:t>Provide Global and Local Explanations</a:t>
            </a:r>
          </a:p>
        </p:txBody>
      </p:sp>
      <p:sp>
        <p:nvSpPr>
          <p:cNvPr id="6" name="TextBox 5">
            <a:extLst>
              <a:ext uri="{FF2B5EF4-FFF2-40B4-BE49-F238E27FC236}">
                <a16:creationId xmlns:a16="http://schemas.microsoft.com/office/drawing/2014/main" id="{448917EA-B62A-94A2-6BDE-81D96278DC2F}"/>
              </a:ext>
            </a:extLst>
          </p:cNvPr>
          <p:cNvSpPr txBox="1"/>
          <p:nvPr/>
        </p:nvSpPr>
        <p:spPr>
          <a:xfrm>
            <a:off x="838200" y="2188450"/>
            <a:ext cx="7274258" cy="2585323"/>
          </a:xfrm>
          <a:prstGeom prst="rect">
            <a:avLst/>
          </a:prstGeom>
          <a:noFill/>
        </p:spPr>
        <p:txBody>
          <a:bodyPr wrap="square" rtlCol="0">
            <a:spAutoFit/>
          </a:bodyPr>
          <a:lstStyle/>
          <a:p>
            <a:pPr marL="285750" indent="-285750">
              <a:buFont typeface="Wingdings" panose="05000000000000000000" pitchFamily="2" charset="2"/>
              <a:buChar char="q"/>
            </a:pPr>
            <a:r>
              <a:rPr lang="en-US" b="1" dirty="0">
                <a:solidFill>
                  <a:srgbClr val="325282"/>
                </a:solidFill>
              </a:rPr>
              <a:t>Global Explanations</a:t>
            </a:r>
          </a:p>
          <a:p>
            <a:pPr marL="285750" indent="-285750">
              <a:buFont typeface="Arial" panose="020B0604020202020204" pitchFamily="34" charset="0"/>
              <a:buChar char="•"/>
            </a:pPr>
            <a:r>
              <a:rPr lang="en-US" dirty="0"/>
              <a:t>The dashboard displays the top features that drove the model’s overall predictions. E.g., </a:t>
            </a:r>
            <a:r>
              <a:rPr lang="en-US" b="0" i="0" dirty="0">
                <a:solidFill>
                  <a:srgbClr val="1C1E21"/>
                </a:solidFill>
                <a:effectLst/>
                <a:latin typeface="system-ui"/>
              </a:rPr>
              <a:t>What are the top factor impacting the model's </a:t>
            </a:r>
            <a:r>
              <a:rPr lang="en-US" b="0" i="0" dirty="0" err="1">
                <a:solidFill>
                  <a:srgbClr val="1C1E21"/>
                </a:solidFill>
                <a:effectLst/>
                <a:latin typeface="system-ui"/>
              </a:rPr>
              <a:t>overrall</a:t>
            </a:r>
            <a:r>
              <a:rPr lang="en-US" b="0" i="0" dirty="0">
                <a:solidFill>
                  <a:srgbClr val="1C1E21"/>
                </a:solidFill>
                <a:effectLst/>
                <a:latin typeface="system-ui"/>
              </a:rPr>
              <a:t> predictions?</a:t>
            </a:r>
            <a:endParaRPr lang="en-US" dirty="0"/>
          </a:p>
          <a:p>
            <a:pPr marL="285750" indent="-285750">
              <a:buFont typeface="Arial" panose="020B0604020202020204" pitchFamily="34" charset="0"/>
              <a:buChar char="•"/>
            </a:pPr>
            <a:endParaRPr lang="en-US" b="1" dirty="0">
              <a:solidFill>
                <a:srgbClr val="325282"/>
              </a:solidFill>
            </a:endParaRPr>
          </a:p>
          <a:p>
            <a:pPr marL="285750" indent="-285750">
              <a:buFont typeface="Arial" panose="020B0604020202020204" pitchFamily="34" charset="0"/>
              <a:buChar char="•"/>
            </a:pPr>
            <a:r>
              <a:rPr lang="en-US" b="1" dirty="0">
                <a:solidFill>
                  <a:srgbClr val="325282"/>
                </a:solidFill>
              </a:rPr>
              <a:t>Local Explanation</a:t>
            </a:r>
            <a:endParaRPr lang="en-US" dirty="0"/>
          </a:p>
          <a:p>
            <a:pPr marL="285750" indent="-285750">
              <a:buFont typeface="Arial" panose="020B0604020202020204" pitchFamily="34" charset="0"/>
              <a:buChar char="•"/>
            </a:pPr>
            <a:r>
              <a:rPr lang="en-US" dirty="0"/>
              <a:t>Shows which features drove a prediction for an individual data point.  E.g., </a:t>
            </a:r>
            <a:r>
              <a:rPr lang="en-US" b="0" i="0" dirty="0">
                <a:solidFill>
                  <a:srgbClr val="1C1E21"/>
                </a:solidFill>
                <a:effectLst/>
                <a:latin typeface="system-ui"/>
              </a:rPr>
              <a:t>Why did patient X get readmitted in the hospital in less than 30 days?</a:t>
            </a:r>
            <a:endParaRPr lang="en-US" dirty="0"/>
          </a:p>
        </p:txBody>
      </p:sp>
      <p:sp>
        <p:nvSpPr>
          <p:cNvPr id="2" name="TextBox 1">
            <a:extLst>
              <a:ext uri="{FF2B5EF4-FFF2-40B4-BE49-F238E27FC236}">
                <a16:creationId xmlns:a16="http://schemas.microsoft.com/office/drawing/2014/main" id="{7440F1F4-259A-7D88-0D33-628D64D7255A}"/>
              </a:ext>
            </a:extLst>
          </p:cNvPr>
          <p:cNvSpPr txBox="1"/>
          <p:nvPr/>
        </p:nvSpPr>
        <p:spPr>
          <a:xfrm>
            <a:off x="921350" y="1437897"/>
            <a:ext cx="8181085" cy="646331"/>
          </a:xfrm>
          <a:prstGeom prst="rect">
            <a:avLst/>
          </a:prstGeom>
          <a:noFill/>
        </p:spPr>
        <p:txBody>
          <a:bodyPr wrap="square" rtlCol="0">
            <a:spAutoFit/>
          </a:bodyPr>
          <a:lstStyle/>
          <a:p>
            <a:r>
              <a:rPr lang="en-US" dirty="0"/>
              <a:t>The RAI dashboard gives users the overall or individual model </a:t>
            </a:r>
            <a:r>
              <a:rPr lang="en-US" dirty="0" err="1"/>
              <a:t>explanability</a:t>
            </a:r>
            <a:endParaRPr lang="en-US" dirty="0"/>
          </a:p>
          <a:p>
            <a:endParaRPr lang="en-US" dirty="0"/>
          </a:p>
        </p:txBody>
      </p:sp>
    </p:spTree>
    <p:extLst>
      <p:ext uri="{BB962C8B-B14F-4D97-AF65-F5344CB8AC3E}">
        <p14:creationId xmlns:p14="http://schemas.microsoft.com/office/powerpoint/2010/main" val="2517034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EE931F-08E0-6920-0D15-D358D1DEC96F}"/>
              </a:ext>
            </a:extLst>
          </p:cNvPr>
          <p:cNvSpPr>
            <a:spLocks noGrp="1"/>
          </p:cNvSpPr>
          <p:nvPr>
            <p:ph type="title"/>
          </p:nvPr>
        </p:nvSpPr>
        <p:spPr/>
        <p:txBody>
          <a:bodyPr>
            <a:normAutofit/>
          </a:bodyPr>
          <a:lstStyle/>
          <a:p>
            <a:r>
              <a:rPr lang="en-US" sz="4000" dirty="0">
                <a:solidFill>
                  <a:srgbClr val="325282"/>
                </a:solidFill>
              </a:rPr>
              <a:t>Exploring feature influence on model predictions</a:t>
            </a:r>
            <a:br>
              <a:rPr lang="en-US" dirty="0"/>
            </a:br>
            <a:endParaRPr lang="en-US" dirty="0"/>
          </a:p>
        </p:txBody>
      </p:sp>
      <p:sp>
        <p:nvSpPr>
          <p:cNvPr id="8" name="TextBox 7">
            <a:extLst>
              <a:ext uri="{FF2B5EF4-FFF2-40B4-BE49-F238E27FC236}">
                <a16:creationId xmlns:a16="http://schemas.microsoft.com/office/drawing/2014/main" id="{663653A6-259B-11B3-2564-B25A2AD74F26}"/>
              </a:ext>
            </a:extLst>
          </p:cNvPr>
          <p:cNvSpPr txBox="1"/>
          <p:nvPr/>
        </p:nvSpPr>
        <p:spPr>
          <a:xfrm>
            <a:off x="5638800" y="2971800"/>
            <a:ext cx="914400" cy="914400"/>
          </a:xfrm>
          <a:prstGeom prst="rect">
            <a:avLst/>
          </a:prstGeom>
          <a:noFill/>
        </p:spPr>
        <p:txBody>
          <a:bodyPr wrap="square" rtlCol="0">
            <a:spAutoFit/>
          </a:bodyPr>
          <a:lstStyle/>
          <a:p>
            <a:endParaRPr lang="en-US" dirty="0"/>
          </a:p>
        </p:txBody>
      </p:sp>
      <p:pic>
        <p:nvPicPr>
          <p:cNvPr id="3074" name="Picture 2">
            <a:extLst>
              <a:ext uri="{FF2B5EF4-FFF2-40B4-BE49-F238E27FC236}">
                <a16:creationId xmlns:a16="http://schemas.microsoft.com/office/drawing/2014/main" id="{C98C8E6E-0F27-7D95-4F3A-58DB530B6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298336"/>
            <a:ext cx="7554047" cy="43154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34731D7-F692-7EF3-3A36-233D3C9B37DC}"/>
              </a:ext>
            </a:extLst>
          </p:cNvPr>
          <p:cNvSpPr txBox="1"/>
          <p:nvPr/>
        </p:nvSpPr>
        <p:spPr>
          <a:xfrm>
            <a:off x="921350" y="1437897"/>
            <a:ext cx="8181085" cy="923330"/>
          </a:xfrm>
          <a:prstGeom prst="rect">
            <a:avLst/>
          </a:prstGeom>
          <a:noFill/>
        </p:spPr>
        <p:txBody>
          <a:bodyPr wrap="square" rtlCol="0">
            <a:spAutoFit/>
          </a:bodyPr>
          <a:lstStyle/>
          <a:p>
            <a:r>
              <a:rPr lang="en-US" dirty="0"/>
              <a:t>The RAI dashboard show which features are positively or negatively impacting predictions on individual data points.</a:t>
            </a:r>
          </a:p>
          <a:p>
            <a:endParaRPr lang="en-US" dirty="0"/>
          </a:p>
        </p:txBody>
      </p:sp>
    </p:spTree>
    <p:extLst>
      <p:ext uri="{BB962C8B-B14F-4D97-AF65-F5344CB8AC3E}">
        <p14:creationId xmlns:p14="http://schemas.microsoft.com/office/powerpoint/2010/main" val="3094119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DFEE2-A1D9-2532-72DA-8E040E85D1BF}"/>
              </a:ext>
            </a:extLst>
          </p:cNvPr>
          <p:cNvSpPr>
            <a:spLocks noGrp="1"/>
          </p:cNvSpPr>
          <p:nvPr>
            <p:ph type="title"/>
          </p:nvPr>
        </p:nvSpPr>
        <p:spPr/>
        <p:txBody>
          <a:bodyPr/>
          <a:lstStyle/>
          <a:p>
            <a:r>
              <a:rPr lang="en-US" sz="4400" dirty="0">
                <a:solidFill>
                  <a:srgbClr val="325282"/>
                </a:solidFill>
              </a:rPr>
              <a:t>Assessing what feature impact model predictions</a:t>
            </a:r>
            <a:endParaRPr lang="en-US" dirty="0"/>
          </a:p>
        </p:txBody>
      </p:sp>
      <p:pic>
        <p:nvPicPr>
          <p:cNvPr id="4098" name="Picture 2">
            <a:extLst>
              <a:ext uri="{FF2B5EF4-FFF2-40B4-BE49-F238E27FC236}">
                <a16:creationId xmlns:a16="http://schemas.microsoft.com/office/drawing/2014/main" id="{27D55812-DB16-426A-F299-B6606066A0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36273"/>
            <a:ext cx="8086746" cy="3573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657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of article &quot;Can Administrators Ensure the Ethical Use of AI in K-12 Education?">
            <a:extLst>
              <a:ext uri="{FF2B5EF4-FFF2-40B4-BE49-F238E27FC236}">
                <a16:creationId xmlns:a16="http://schemas.microsoft.com/office/drawing/2014/main" id="{44328303-3A42-B532-287D-D9E49495B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844" y="3429000"/>
            <a:ext cx="3253530" cy="2971800"/>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sp>
        <p:nvSpPr>
          <p:cNvPr id="2" name="Title 1">
            <a:extLst>
              <a:ext uri="{FF2B5EF4-FFF2-40B4-BE49-F238E27FC236}">
                <a16:creationId xmlns:a16="http://schemas.microsoft.com/office/drawing/2014/main" id="{0631B74A-3E6B-28B7-BBF4-57E54173CB74}"/>
              </a:ext>
            </a:extLst>
          </p:cNvPr>
          <p:cNvSpPr>
            <a:spLocks noGrp="1"/>
          </p:cNvSpPr>
          <p:nvPr>
            <p:ph type="title"/>
          </p:nvPr>
        </p:nvSpPr>
        <p:spPr/>
        <p:txBody>
          <a:bodyPr/>
          <a:lstStyle/>
          <a:p>
            <a:r>
              <a:rPr lang="en-US">
                <a:solidFill>
                  <a:srgbClr val="325282"/>
                </a:solidFill>
              </a:rPr>
              <a:t>Societal expectations are increasing</a:t>
            </a:r>
            <a:endParaRPr lang="en-US" dirty="0">
              <a:solidFill>
                <a:srgbClr val="325282"/>
              </a:solidFill>
            </a:endParaRPr>
          </a:p>
        </p:txBody>
      </p:sp>
      <p:pic>
        <p:nvPicPr>
          <p:cNvPr id="4" name="Picture 3" descr="New York Times article AI is mastering language. Should we trust what it says?">
            <a:extLst>
              <a:ext uri="{FF2B5EF4-FFF2-40B4-BE49-F238E27FC236}">
                <a16:creationId xmlns:a16="http://schemas.microsoft.com/office/drawing/2014/main" id="{87718BA8-0749-9DB2-DC7D-9C27FF878A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7541" y="1896347"/>
            <a:ext cx="5169815" cy="2378474"/>
          </a:xfrm>
          <a:prstGeom prst="rect">
            <a:avLst/>
          </a:prstGeom>
          <a:ln w="6350">
            <a:solidFill>
              <a:schemeClr val="bg1"/>
            </a:solidFill>
          </a:ln>
          <a:effectLst>
            <a:outerShdw blurRad="381000" dist="127000" dir="2700000" algn="tl" rotWithShape="0">
              <a:prstClr val="black">
                <a:alpha val="15000"/>
              </a:prstClr>
            </a:outerShdw>
          </a:effectLst>
        </p:spPr>
      </p:pic>
      <p:pic>
        <p:nvPicPr>
          <p:cNvPr id="6" name="Picture 5" descr="A picture containing text, electronics, circuit">
            <a:extLst>
              <a:ext uri="{FF2B5EF4-FFF2-40B4-BE49-F238E27FC236}">
                <a16:creationId xmlns:a16="http://schemas.microsoft.com/office/drawing/2014/main" id="{4D865F39-CA64-EA49-ABDE-B78E66BDFB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3026" y="3931404"/>
            <a:ext cx="4143150" cy="2378474"/>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pic>
        <p:nvPicPr>
          <p:cNvPr id="12" name="Picture 11" descr="Yale School of Medicine headline How do patients feel about using AI in Health Care?">
            <a:extLst>
              <a:ext uri="{FF2B5EF4-FFF2-40B4-BE49-F238E27FC236}">
                <a16:creationId xmlns:a16="http://schemas.microsoft.com/office/drawing/2014/main" id="{F4C3599D-3C44-7310-7091-DCC3A3CB76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7897" y="2433620"/>
            <a:ext cx="3433861" cy="2677594"/>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pic>
        <p:nvPicPr>
          <p:cNvPr id="3" name="Picture 2">
            <a:extLst>
              <a:ext uri="{FF2B5EF4-FFF2-40B4-BE49-F238E27FC236}">
                <a16:creationId xmlns:a16="http://schemas.microsoft.com/office/drawing/2014/main" id="{0A307BE5-59A6-11D9-E27E-934E791D1E4C}"/>
              </a:ext>
            </a:extLst>
          </p:cNvPr>
          <p:cNvPicPr>
            <a:picLocks noChangeAspect="1"/>
          </p:cNvPicPr>
          <p:nvPr/>
        </p:nvPicPr>
        <p:blipFill>
          <a:blip r:embed="rId7"/>
          <a:stretch>
            <a:fillRect/>
          </a:stretch>
        </p:blipFill>
        <p:spPr>
          <a:xfrm>
            <a:off x="8889270" y="5456209"/>
            <a:ext cx="3188304" cy="702530"/>
          </a:xfrm>
          <a:prstGeom prst="rect">
            <a:avLst/>
          </a:prstGeom>
        </p:spPr>
      </p:pic>
    </p:spTree>
    <p:extLst>
      <p:ext uri="{BB962C8B-B14F-4D97-AF65-F5344CB8AC3E}">
        <p14:creationId xmlns:p14="http://schemas.microsoft.com/office/powerpoint/2010/main" val="349285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ECA8F-F2FB-6AAC-4A14-5A90BEB1A5B0}"/>
              </a:ext>
            </a:extLst>
          </p:cNvPr>
          <p:cNvSpPr>
            <a:spLocks noGrp="1"/>
          </p:cNvSpPr>
          <p:nvPr>
            <p:ph type="title"/>
          </p:nvPr>
        </p:nvSpPr>
        <p:spPr/>
        <p:txBody>
          <a:bodyPr/>
          <a:lstStyle/>
          <a:p>
            <a:r>
              <a:rPr lang="en-US" dirty="0"/>
              <a:t>Why Responsible AI?</a:t>
            </a:r>
          </a:p>
        </p:txBody>
      </p:sp>
      <p:sp>
        <p:nvSpPr>
          <p:cNvPr id="15" name="Text Placeholder 14">
            <a:extLst>
              <a:ext uri="{FF2B5EF4-FFF2-40B4-BE49-F238E27FC236}">
                <a16:creationId xmlns:a16="http://schemas.microsoft.com/office/drawing/2014/main" id="{1152355B-9809-7F0E-0307-992C3B24C9D2}"/>
              </a:ext>
            </a:extLst>
          </p:cNvPr>
          <p:cNvSpPr>
            <a:spLocks noGrp="1"/>
          </p:cNvSpPr>
          <p:nvPr>
            <p:ph type="body" sz="quarter" idx="16"/>
          </p:nvPr>
        </p:nvSpPr>
        <p:spPr>
          <a:xfrm>
            <a:off x="582613" y="5689600"/>
            <a:ext cx="3475037" cy="818356"/>
          </a:xfrm>
        </p:spPr>
        <p:txBody>
          <a:bodyPr>
            <a:noAutofit/>
          </a:bodyPr>
          <a:lstStyle/>
          <a:p>
            <a:r>
              <a:rPr lang="en-US" sz="2400" b="1" dirty="0">
                <a:solidFill>
                  <a:schemeClr val="accent1"/>
                </a:solidFill>
              </a:rPr>
              <a:t>AI systems continue to miss expectations.</a:t>
            </a:r>
          </a:p>
          <a:p>
            <a:endParaRPr lang="en-US" dirty="0"/>
          </a:p>
          <a:p>
            <a:endParaRPr lang="en-US" dirty="0"/>
          </a:p>
        </p:txBody>
      </p:sp>
      <p:pic>
        <p:nvPicPr>
          <p:cNvPr id="25" name="Picture Placeholder 24" descr="Dart on a dartboard">
            <a:extLst>
              <a:ext uri="{FF2B5EF4-FFF2-40B4-BE49-F238E27FC236}">
                <a16:creationId xmlns:a16="http://schemas.microsoft.com/office/drawing/2014/main" id="{C103D434-8534-FD3A-2170-00AE4D21680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6671" r="16671"/>
          <a:stretch/>
        </p:blipFill>
        <p:spPr/>
      </p:pic>
      <p:sp>
        <p:nvSpPr>
          <p:cNvPr id="16" name="Text Placeholder 15">
            <a:extLst>
              <a:ext uri="{FF2B5EF4-FFF2-40B4-BE49-F238E27FC236}">
                <a16:creationId xmlns:a16="http://schemas.microsoft.com/office/drawing/2014/main" id="{BEB51A22-2E5D-8375-D673-3AF3DA4EDF32}"/>
              </a:ext>
            </a:extLst>
          </p:cNvPr>
          <p:cNvSpPr>
            <a:spLocks noGrp="1"/>
          </p:cNvSpPr>
          <p:nvPr>
            <p:ph type="body" sz="quarter" idx="17"/>
          </p:nvPr>
        </p:nvSpPr>
        <p:spPr>
          <a:xfrm>
            <a:off x="4358640" y="5689600"/>
            <a:ext cx="3599498" cy="579438"/>
          </a:xfrm>
        </p:spPr>
        <p:txBody>
          <a:bodyPr>
            <a:noAutofit/>
          </a:bodyPr>
          <a:lstStyle/>
          <a:p>
            <a:r>
              <a:rPr lang="en-US" sz="2400" b="1" dirty="0">
                <a:solidFill>
                  <a:schemeClr val="accent1"/>
                </a:solidFill>
              </a:rPr>
              <a:t>New AI breakthroughs expose new challenges.</a:t>
            </a:r>
          </a:p>
          <a:p>
            <a:endParaRPr lang="en-US" sz="2400" b="1" dirty="0">
              <a:solidFill>
                <a:schemeClr val="accent1"/>
              </a:solidFill>
            </a:endParaRPr>
          </a:p>
        </p:txBody>
      </p:sp>
      <p:pic>
        <p:nvPicPr>
          <p:cNvPr id="23" name="Picture Placeholder 22" descr="White jigsaw puzzle and one final piece being added">
            <a:extLst>
              <a:ext uri="{FF2B5EF4-FFF2-40B4-BE49-F238E27FC236}">
                <a16:creationId xmlns:a16="http://schemas.microsoft.com/office/drawing/2014/main" id="{C072EC41-6BBB-C96F-0C8D-BD4DCACB4B76}"/>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12517" r="12517"/>
          <a:stretch/>
        </p:blipFill>
        <p:spPr/>
      </p:pic>
      <p:sp>
        <p:nvSpPr>
          <p:cNvPr id="17" name="Text Placeholder 16">
            <a:extLst>
              <a:ext uri="{FF2B5EF4-FFF2-40B4-BE49-F238E27FC236}">
                <a16:creationId xmlns:a16="http://schemas.microsoft.com/office/drawing/2014/main" id="{9778D410-2A53-EEE9-57A7-025BFB055098}"/>
              </a:ext>
            </a:extLst>
          </p:cNvPr>
          <p:cNvSpPr>
            <a:spLocks noGrp="1"/>
          </p:cNvSpPr>
          <p:nvPr>
            <p:ph type="body" sz="quarter" idx="18"/>
          </p:nvPr>
        </p:nvSpPr>
        <p:spPr>
          <a:xfrm>
            <a:off x="8134351" y="5689600"/>
            <a:ext cx="3599498" cy="579438"/>
          </a:xfrm>
        </p:spPr>
        <p:txBody>
          <a:bodyPr>
            <a:noAutofit/>
          </a:bodyPr>
          <a:lstStyle/>
          <a:p>
            <a:r>
              <a:rPr lang="en-US" sz="2400" b="1" dirty="0">
                <a:solidFill>
                  <a:schemeClr val="accent1"/>
                </a:solidFill>
              </a:rPr>
              <a:t>Government regulation </a:t>
            </a:r>
          </a:p>
          <a:p>
            <a:r>
              <a:rPr lang="en-US" sz="2400" b="1" dirty="0">
                <a:solidFill>
                  <a:schemeClr val="accent1"/>
                </a:solidFill>
              </a:rPr>
              <a:t>on AI imminent.</a:t>
            </a:r>
          </a:p>
          <a:p>
            <a:endParaRPr lang="en-US" sz="2800" dirty="0"/>
          </a:p>
        </p:txBody>
      </p:sp>
      <p:pic>
        <p:nvPicPr>
          <p:cNvPr id="19" name="Picture Placeholder 18" descr="Gavel resting on block">
            <a:extLst>
              <a:ext uri="{FF2B5EF4-FFF2-40B4-BE49-F238E27FC236}">
                <a16:creationId xmlns:a16="http://schemas.microsoft.com/office/drawing/2014/main" id="{8246EFD1-EA58-3548-6374-0BCFD5139B7A}"/>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l="16691" r="16691"/>
          <a:stretch/>
        </p:blipFill>
        <p:spPr/>
      </p:pic>
    </p:spTree>
    <p:extLst>
      <p:ext uri="{BB962C8B-B14F-4D97-AF65-F5344CB8AC3E}">
        <p14:creationId xmlns:p14="http://schemas.microsoft.com/office/powerpoint/2010/main" val="11101453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DB57A-1D1A-4109-8F4F-B7C9FDC05740}"/>
              </a:ext>
            </a:extLst>
          </p:cNvPr>
          <p:cNvSpPr>
            <a:spLocks noGrp="1"/>
          </p:cNvSpPr>
          <p:nvPr>
            <p:ph type="title"/>
          </p:nvPr>
        </p:nvSpPr>
        <p:spPr/>
        <p:txBody>
          <a:bodyPr/>
          <a:lstStyle/>
          <a:p>
            <a:r>
              <a:rPr lang="en-US" dirty="0">
                <a:solidFill>
                  <a:srgbClr val="325282"/>
                </a:solidFill>
              </a:rPr>
              <a:t>Learn Microsoft's AI principles</a:t>
            </a:r>
          </a:p>
        </p:txBody>
      </p:sp>
      <p:sp>
        <p:nvSpPr>
          <p:cNvPr id="69" name="Rectangle 68" descr="Infographic depicting Microsoft's 6 responsible AI principles">
            <a:extLst>
              <a:ext uri="{FF2B5EF4-FFF2-40B4-BE49-F238E27FC236}">
                <a16:creationId xmlns:a16="http://schemas.microsoft.com/office/drawing/2014/main" id="{BFC280D6-F18A-41BC-8DE0-C76208B01B87}"/>
              </a:ext>
              <a:ext uri="{C183D7F6-B498-43B3-948B-1728B52AA6E4}">
                <adec:decorative xmlns:adec="http://schemas.microsoft.com/office/drawing/2017/decorative" val="0"/>
              </a:ext>
            </a:extLst>
          </p:cNvPr>
          <p:cNvSpPr/>
          <p:nvPr/>
        </p:nvSpPr>
        <p:spPr bwMode="auto">
          <a:xfrm>
            <a:off x="658905" y="1676996"/>
            <a:ext cx="10360959" cy="4360074"/>
          </a:xfrm>
          <a:prstGeom prst="rect">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A6C0DE21-7551-0CB2-1EC4-EF78EBE2D2C8}"/>
              </a:ext>
              <a:ext uri="{C183D7F6-B498-43B3-948B-1728B52AA6E4}">
                <adec:decorative xmlns:adec="http://schemas.microsoft.com/office/drawing/2017/decorative" val="1"/>
              </a:ext>
            </a:extLst>
          </p:cNvPr>
          <p:cNvGrpSpPr/>
          <p:nvPr/>
        </p:nvGrpSpPr>
        <p:grpSpPr>
          <a:xfrm>
            <a:off x="2496279" y="1963497"/>
            <a:ext cx="1574865" cy="1606706"/>
            <a:chOff x="2496279" y="1963497"/>
            <a:chExt cx="1574865" cy="1606706"/>
          </a:xfrm>
        </p:grpSpPr>
        <p:sp>
          <p:nvSpPr>
            <p:cNvPr id="27" name="Rounded Rectangle 16">
              <a:extLst>
                <a:ext uri="{FF2B5EF4-FFF2-40B4-BE49-F238E27FC236}">
                  <a16:creationId xmlns:a16="http://schemas.microsoft.com/office/drawing/2014/main" id="{C7FD548A-0015-314F-5BEF-C215573BDC1C}"/>
                </a:ext>
              </a:extLst>
            </p:cNvPr>
            <p:cNvSpPr/>
            <p:nvPr/>
          </p:nvSpPr>
          <p:spPr bwMode="auto">
            <a:xfrm>
              <a:off x="2496280" y="1963497"/>
              <a:ext cx="1574863" cy="1606706"/>
            </a:xfrm>
            <a:prstGeom prst="roundRect">
              <a:avLst>
                <a:gd name="adj" fmla="val 2640"/>
              </a:avLst>
            </a:prstGeom>
            <a:solidFill>
              <a:srgbClr val="0078D4"/>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8DE101A-6FEF-587B-B9F5-8B445704FF86}"/>
                </a:ext>
              </a:extLst>
            </p:cNvPr>
            <p:cNvSpPr txBox="1"/>
            <p:nvPr/>
          </p:nvSpPr>
          <p:spPr>
            <a:xfrm>
              <a:off x="2496279" y="2907545"/>
              <a:ext cx="1574865" cy="322092"/>
            </a:xfrm>
            <a:prstGeom prst="rect">
              <a:avLst/>
            </a:prstGeom>
            <a:noFill/>
          </p:spPr>
          <p:txBody>
            <a:bodyPr wrap="square">
              <a:spAutoFit/>
            </a:bodyPr>
            <a:lstStyle/>
            <a:p>
              <a:pPr algn="ctr" defTabSz="932449" fontAlgn="base">
                <a:lnSpc>
                  <a:spcPct val="90000"/>
                </a:lnSpc>
                <a:spcBef>
                  <a:spcPct val="0"/>
                </a:spcBef>
                <a:spcAft>
                  <a:spcPct val="0"/>
                </a:spcAft>
              </a:pPr>
              <a:r>
                <a:rPr lang="en-US" sz="1600" b="1">
                  <a:solidFill>
                    <a:srgbClr val="FFFFFF"/>
                  </a:solidFill>
                  <a:latin typeface="Segoe UI Semibold"/>
                  <a:cs typeface="Segoe UI" pitchFamily="34" charset="0"/>
                </a:rPr>
                <a:t>Fairness</a:t>
              </a:r>
            </a:p>
          </p:txBody>
        </p:sp>
        <p:sp>
          <p:nvSpPr>
            <p:cNvPr id="81" name="Compare_F057" descr="scales of justice icon depicting Fairness">
              <a:extLst>
                <a:ext uri="{FF2B5EF4-FFF2-40B4-BE49-F238E27FC236}">
                  <a16:creationId xmlns:a16="http://schemas.microsoft.com/office/drawing/2014/main" id="{290207A7-8D80-4EB3-8FC7-1D8BA1F7B7AB}"/>
                </a:ext>
              </a:extLst>
            </p:cNvPr>
            <p:cNvSpPr>
              <a:spLocks noChangeAspect="1" noEditPoints="1"/>
            </p:cNvSpPr>
            <p:nvPr/>
          </p:nvSpPr>
          <p:spPr bwMode="auto">
            <a:xfrm>
              <a:off x="3121794" y="2261956"/>
              <a:ext cx="347766" cy="35911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solidFill>
              <a:srgbClr val="0078D4"/>
            </a:solidFill>
            <a:ln w="158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F22ECD64-8543-BDF9-338C-F9198D7A6488}"/>
              </a:ext>
              <a:ext uri="{C183D7F6-B498-43B3-948B-1728B52AA6E4}">
                <adec:decorative xmlns:adec="http://schemas.microsoft.com/office/drawing/2017/decorative" val="1"/>
              </a:ext>
            </a:extLst>
          </p:cNvPr>
          <p:cNvGrpSpPr/>
          <p:nvPr/>
        </p:nvGrpSpPr>
        <p:grpSpPr>
          <a:xfrm>
            <a:off x="4387980" y="1959944"/>
            <a:ext cx="1574865" cy="1606706"/>
            <a:chOff x="4387980" y="1959944"/>
            <a:chExt cx="1574865" cy="1606706"/>
          </a:xfrm>
        </p:grpSpPr>
        <p:sp>
          <p:nvSpPr>
            <p:cNvPr id="30" name="Rounded Rectangle 16">
              <a:extLst>
                <a:ext uri="{FF2B5EF4-FFF2-40B4-BE49-F238E27FC236}">
                  <a16:creationId xmlns:a16="http://schemas.microsoft.com/office/drawing/2014/main" id="{5EC78A5B-56C8-ACF0-C9A4-2C3243B9DADC}"/>
                </a:ext>
              </a:extLst>
            </p:cNvPr>
            <p:cNvSpPr/>
            <p:nvPr/>
          </p:nvSpPr>
          <p:spPr bwMode="auto">
            <a:xfrm>
              <a:off x="4387981" y="1959944"/>
              <a:ext cx="1574863" cy="1606706"/>
            </a:xfrm>
            <a:prstGeom prst="roundRect">
              <a:avLst>
                <a:gd name="adj" fmla="val 2640"/>
              </a:avLst>
            </a:prstGeom>
            <a:solidFill>
              <a:srgbClr val="0078D4"/>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900F2856-FA78-CC23-304F-5A97C0616505}"/>
                </a:ext>
              </a:extLst>
            </p:cNvPr>
            <p:cNvSpPr txBox="1"/>
            <p:nvPr/>
          </p:nvSpPr>
          <p:spPr>
            <a:xfrm>
              <a:off x="4387980" y="2903992"/>
              <a:ext cx="1574865" cy="535531"/>
            </a:xfrm>
            <a:prstGeom prst="rect">
              <a:avLst/>
            </a:prstGeom>
            <a:noFill/>
          </p:spPr>
          <p:txBody>
            <a:bodyPr wrap="square">
              <a:sp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latin typeface="Segoe UI Semibold"/>
                  <a:cs typeface="Segoe UI" pitchFamily="34" charset="0"/>
                </a:rPr>
                <a:t>Reliability </a:t>
              </a:r>
            </a:p>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latin typeface="Segoe UI Semibold"/>
                  <a:cs typeface="Segoe UI" pitchFamily="34" charset="0"/>
                </a:rPr>
                <a:t>&amp; Safety</a:t>
              </a:r>
            </a:p>
          </p:txBody>
        </p:sp>
        <p:sp>
          <p:nvSpPr>
            <p:cNvPr id="80" name="Shield_EA18" descr="shield icon depicting reliability and safety">
              <a:extLst>
                <a:ext uri="{FF2B5EF4-FFF2-40B4-BE49-F238E27FC236}">
                  <a16:creationId xmlns:a16="http://schemas.microsoft.com/office/drawing/2014/main" id="{E2740D29-E642-49EB-88B5-30A915DFCC54}"/>
                </a:ext>
              </a:extLst>
            </p:cNvPr>
            <p:cNvSpPr>
              <a:spLocks noChangeAspect="1"/>
            </p:cNvSpPr>
            <p:nvPr/>
          </p:nvSpPr>
          <p:spPr bwMode="auto">
            <a:xfrm>
              <a:off x="4990995" y="2282586"/>
              <a:ext cx="340924" cy="36296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59CFF19-463F-223B-DDFC-D0536D8BF9FB}"/>
              </a:ext>
              <a:ext uri="{C183D7F6-B498-43B3-948B-1728B52AA6E4}">
                <adec:decorative xmlns:adec="http://schemas.microsoft.com/office/drawing/2017/decorative" val="1"/>
              </a:ext>
            </a:extLst>
          </p:cNvPr>
          <p:cNvGrpSpPr/>
          <p:nvPr/>
        </p:nvGrpSpPr>
        <p:grpSpPr>
          <a:xfrm>
            <a:off x="6260046" y="1959944"/>
            <a:ext cx="1574865" cy="1606706"/>
            <a:chOff x="6260046" y="1959944"/>
            <a:chExt cx="1574865" cy="1606706"/>
          </a:xfrm>
        </p:grpSpPr>
        <p:sp>
          <p:nvSpPr>
            <p:cNvPr id="32" name="Rounded Rectangle 16">
              <a:extLst>
                <a:ext uri="{FF2B5EF4-FFF2-40B4-BE49-F238E27FC236}">
                  <a16:creationId xmlns:a16="http://schemas.microsoft.com/office/drawing/2014/main" id="{87E7051F-E22D-6B2C-F1D8-F1CD41FC4651}"/>
                </a:ext>
              </a:extLst>
            </p:cNvPr>
            <p:cNvSpPr/>
            <p:nvPr/>
          </p:nvSpPr>
          <p:spPr bwMode="auto">
            <a:xfrm>
              <a:off x="6260047" y="1959944"/>
              <a:ext cx="1574863" cy="1606706"/>
            </a:xfrm>
            <a:prstGeom prst="roundRect">
              <a:avLst>
                <a:gd name="adj" fmla="val 2640"/>
              </a:avLst>
            </a:prstGeom>
            <a:solidFill>
              <a:srgbClr val="0078D4"/>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18479BB5-DAB7-C042-770D-F4C87CD75BF4}"/>
                </a:ext>
              </a:extLst>
            </p:cNvPr>
            <p:cNvSpPr txBox="1"/>
            <p:nvPr/>
          </p:nvSpPr>
          <p:spPr>
            <a:xfrm>
              <a:off x="6260046" y="2903992"/>
              <a:ext cx="1574865" cy="535531"/>
            </a:xfrm>
            <a:prstGeom prst="rect">
              <a:avLst/>
            </a:prstGeom>
            <a:noFill/>
          </p:spPr>
          <p:txBody>
            <a:bodyPr wrap="square">
              <a:sp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latin typeface="Segoe UI Semibold"/>
                  <a:cs typeface="Segoe UI" pitchFamily="34" charset="0"/>
                </a:rPr>
                <a:t>Privacy &amp;</a:t>
              </a:r>
            </a:p>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latin typeface="Segoe UI Semibold"/>
                  <a:cs typeface="Segoe UI" pitchFamily="34" charset="0"/>
                </a:rPr>
                <a:t>Security</a:t>
              </a:r>
            </a:p>
          </p:txBody>
        </p:sp>
        <p:sp>
          <p:nvSpPr>
            <p:cNvPr id="79" name="Lock" descr="lock icon depicting privacy and security">
              <a:extLst>
                <a:ext uri="{FF2B5EF4-FFF2-40B4-BE49-F238E27FC236}">
                  <a16:creationId xmlns:a16="http://schemas.microsoft.com/office/drawing/2014/main" id="{864A3B02-EE3F-431F-96DE-47AE8572704E}"/>
                </a:ext>
              </a:extLst>
            </p:cNvPr>
            <p:cNvSpPr>
              <a:spLocks noChangeAspect="1" noEditPoints="1"/>
            </p:cNvSpPr>
            <p:nvPr/>
          </p:nvSpPr>
          <p:spPr bwMode="auto">
            <a:xfrm>
              <a:off x="6915319" y="2279457"/>
              <a:ext cx="264176" cy="36922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C9C8FB48-8552-A702-71AB-5B15C14CEC47}"/>
              </a:ext>
              <a:ext uri="{C183D7F6-B498-43B3-948B-1728B52AA6E4}">
                <adec:decorative xmlns:adec="http://schemas.microsoft.com/office/drawing/2017/decorative" val="1"/>
              </a:ext>
            </a:extLst>
          </p:cNvPr>
          <p:cNvGrpSpPr/>
          <p:nvPr/>
        </p:nvGrpSpPr>
        <p:grpSpPr>
          <a:xfrm>
            <a:off x="8120856" y="1953916"/>
            <a:ext cx="1574865" cy="1606706"/>
            <a:chOff x="8120856" y="1953916"/>
            <a:chExt cx="1574865" cy="1606706"/>
          </a:xfrm>
        </p:grpSpPr>
        <p:sp>
          <p:nvSpPr>
            <p:cNvPr id="34" name="Rounded Rectangle 16">
              <a:extLst>
                <a:ext uri="{FF2B5EF4-FFF2-40B4-BE49-F238E27FC236}">
                  <a16:creationId xmlns:a16="http://schemas.microsoft.com/office/drawing/2014/main" id="{8ABA5A57-D733-2882-D8CA-274F49E4D477}"/>
                </a:ext>
              </a:extLst>
            </p:cNvPr>
            <p:cNvSpPr/>
            <p:nvPr/>
          </p:nvSpPr>
          <p:spPr bwMode="auto">
            <a:xfrm>
              <a:off x="8120857" y="1953916"/>
              <a:ext cx="1574863" cy="1606706"/>
            </a:xfrm>
            <a:prstGeom prst="roundRect">
              <a:avLst>
                <a:gd name="adj" fmla="val 2640"/>
              </a:avLst>
            </a:prstGeom>
            <a:solidFill>
              <a:srgbClr val="0078D4"/>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5B6C4E19-564C-77FE-1B86-5F6448975800}"/>
                </a:ext>
              </a:extLst>
            </p:cNvPr>
            <p:cNvSpPr txBox="1"/>
            <p:nvPr/>
          </p:nvSpPr>
          <p:spPr>
            <a:xfrm>
              <a:off x="8120856" y="2897964"/>
              <a:ext cx="1574865" cy="313932"/>
            </a:xfrm>
            <a:prstGeom prst="rect">
              <a:avLst/>
            </a:prstGeom>
            <a:noFill/>
          </p:spPr>
          <p:txBody>
            <a:bodyPr wrap="square">
              <a:spAutoFit/>
            </a:bodyPr>
            <a:lstStyle/>
            <a:p>
              <a:pPr algn="ctr" defTabSz="932472" fontAlgn="base">
                <a:lnSpc>
                  <a:spcPct val="90000"/>
                </a:lnSpc>
                <a:spcBef>
                  <a:spcPct val="0"/>
                </a:spcBef>
                <a:spcAft>
                  <a:spcPct val="0"/>
                </a:spcAft>
              </a:pPr>
              <a:r>
                <a:rPr lang="en-US" sz="1600" b="1">
                  <a:gradFill>
                    <a:gsLst>
                      <a:gs pos="0">
                        <a:srgbClr val="FFFFFF"/>
                      </a:gs>
                      <a:gs pos="100000">
                        <a:srgbClr val="FFFFFF"/>
                      </a:gs>
                    </a:gsLst>
                    <a:lin ang="5400000" scaled="0"/>
                  </a:gradFill>
                  <a:latin typeface="Segoe UI Semibold"/>
                  <a:cs typeface="Segoe UI" pitchFamily="34" charset="0"/>
                </a:rPr>
                <a:t>Inclusiveness</a:t>
              </a:r>
            </a:p>
          </p:txBody>
        </p:sp>
        <p:sp>
          <p:nvSpPr>
            <p:cNvPr id="78" name="Family_EBDA" descr="group of people icon depicting inclusiveness">
              <a:extLst>
                <a:ext uri="{FF2B5EF4-FFF2-40B4-BE49-F238E27FC236}">
                  <a16:creationId xmlns:a16="http://schemas.microsoft.com/office/drawing/2014/main" id="{7B6452B9-7C2F-475B-9464-E251201694B0}"/>
                </a:ext>
              </a:extLst>
            </p:cNvPr>
            <p:cNvSpPr>
              <a:spLocks noChangeAspect="1" noEditPoints="1"/>
            </p:cNvSpPr>
            <p:nvPr/>
          </p:nvSpPr>
          <p:spPr bwMode="auto">
            <a:xfrm>
              <a:off x="8692745" y="2258403"/>
              <a:ext cx="455822" cy="411332"/>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07E550B1-1E38-E231-A590-1DC429C687FF}"/>
              </a:ext>
              <a:ext uri="{C183D7F6-B498-43B3-948B-1728B52AA6E4}">
                <adec:decorative xmlns:adec="http://schemas.microsoft.com/office/drawing/2017/decorative" val="1"/>
              </a:ext>
            </a:extLst>
          </p:cNvPr>
          <p:cNvGrpSpPr/>
          <p:nvPr/>
        </p:nvGrpSpPr>
        <p:grpSpPr>
          <a:xfrm>
            <a:off x="2471542" y="4904084"/>
            <a:ext cx="7248915" cy="789982"/>
            <a:chOff x="2471542" y="4904084"/>
            <a:chExt cx="7248915" cy="789982"/>
          </a:xfrm>
        </p:grpSpPr>
        <p:sp>
          <p:nvSpPr>
            <p:cNvPr id="24" name="Rectangle: Rounded Corners 6">
              <a:extLst>
                <a:ext uri="{FF2B5EF4-FFF2-40B4-BE49-F238E27FC236}">
                  <a16:creationId xmlns:a16="http://schemas.microsoft.com/office/drawing/2014/main" id="{D86F7B6A-CD33-74A4-E142-4239D8FCD5D7}"/>
                </a:ext>
              </a:extLst>
            </p:cNvPr>
            <p:cNvSpPr/>
            <p:nvPr/>
          </p:nvSpPr>
          <p:spPr bwMode="auto">
            <a:xfrm>
              <a:off x="2471542" y="4904084"/>
              <a:ext cx="7248915" cy="789982"/>
            </a:xfrm>
            <a:prstGeom prst="roundRect">
              <a:avLst>
                <a:gd name="adj" fmla="val 5618"/>
              </a:avLst>
            </a:prstGeom>
            <a:solidFill>
              <a:srgbClr val="0078D4"/>
            </a:solidFill>
            <a:ln w="9525" cap="flat" cmpd="sng" algn="ctr">
              <a:noFill/>
              <a:prstDash val="solid"/>
              <a:headEnd type="none" w="med" len="med"/>
              <a:tailEnd type="none" w="med" len="med"/>
            </a:ln>
            <a:effectLst>
              <a:outerShdw blurRad="375923" dist="127000" dir="2700000" algn="tl"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GB" sz="2000" kern="0">
                  <a:solidFill>
                    <a:srgbClr val="FFFFFF"/>
                  </a:solidFill>
                  <a:latin typeface="Segoe UI"/>
                  <a:cs typeface="Segoe UI" pitchFamily="34" charset="0"/>
                </a:rPr>
                <a:t>	</a:t>
              </a:r>
              <a:endParaRPr lang="en-GB" sz="3200" kern="0">
                <a:solidFill>
                  <a:srgbClr val="FFFFFF"/>
                </a:solidFill>
                <a:latin typeface="Segoe UI"/>
                <a:cs typeface="Segoe UI" pitchFamily="34" charset="0"/>
              </a:endParaRPr>
            </a:p>
          </p:txBody>
        </p:sp>
        <p:sp>
          <p:nvSpPr>
            <p:cNvPr id="25" name="TextBox 24">
              <a:extLst>
                <a:ext uri="{FF2B5EF4-FFF2-40B4-BE49-F238E27FC236}">
                  <a16:creationId xmlns:a16="http://schemas.microsoft.com/office/drawing/2014/main" id="{E4A69F0F-AD01-A4A1-FDD8-6464DC2A861F}"/>
                </a:ext>
              </a:extLst>
            </p:cNvPr>
            <p:cNvSpPr txBox="1"/>
            <p:nvPr/>
          </p:nvSpPr>
          <p:spPr>
            <a:xfrm>
              <a:off x="5644334" y="5159204"/>
              <a:ext cx="2901272" cy="276999"/>
            </a:xfrm>
            <a:prstGeom prst="rect">
              <a:avLst/>
            </a:prstGeom>
            <a:noFill/>
          </p:spPr>
          <p:txBody>
            <a:bodyPr wrap="square" lIns="0" tIns="0" rIns="0" bIns="0" rtlCol="0">
              <a:spAutoFit/>
            </a:bodyPr>
            <a:lstStyle/>
            <a:p>
              <a:r>
                <a:rPr lang="en-US" b="1" dirty="0">
                  <a:gradFill>
                    <a:gsLst>
                      <a:gs pos="0">
                        <a:srgbClr val="FFFFFF"/>
                      </a:gs>
                      <a:gs pos="100000">
                        <a:srgbClr val="FFFFFF"/>
                      </a:gs>
                    </a:gsLst>
                    <a:lin ang="5400000" scaled="0"/>
                  </a:gradFill>
                  <a:latin typeface="Segoe UI Semibold"/>
                  <a:cs typeface="Segoe UI" pitchFamily="34" charset="0"/>
                </a:rPr>
                <a:t>Accountability</a:t>
              </a:r>
            </a:p>
          </p:txBody>
        </p:sp>
        <p:sp>
          <p:nvSpPr>
            <p:cNvPr id="76" name="Commitments_EC4D">
              <a:extLst>
                <a:ext uri="{FF2B5EF4-FFF2-40B4-BE49-F238E27FC236}">
                  <a16:creationId xmlns:a16="http://schemas.microsoft.com/office/drawing/2014/main" id="{7719186F-9DC8-42FD-AC06-FC1E650BDB11}"/>
                </a:ext>
                <a:ext uri="{C183D7F6-B498-43B3-948B-1728B52AA6E4}">
                  <adec:decorative xmlns:adec="http://schemas.microsoft.com/office/drawing/2017/decorative" val="0"/>
                </a:ext>
              </a:extLst>
            </p:cNvPr>
            <p:cNvSpPr>
              <a:spLocks noChangeAspect="1" noEditPoints="1"/>
            </p:cNvSpPr>
            <p:nvPr/>
          </p:nvSpPr>
          <p:spPr bwMode="auto">
            <a:xfrm>
              <a:off x="5065137" y="5188944"/>
              <a:ext cx="329295" cy="30875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06FDDEDF-1794-3BA7-4F50-AAA1D6CA649A}"/>
              </a:ext>
              <a:ext uri="{C183D7F6-B498-43B3-948B-1728B52AA6E4}">
                <adec:decorative xmlns:adec="http://schemas.microsoft.com/office/drawing/2017/decorative" val="1"/>
              </a:ext>
            </a:extLst>
          </p:cNvPr>
          <p:cNvGrpSpPr/>
          <p:nvPr/>
        </p:nvGrpSpPr>
        <p:grpSpPr>
          <a:xfrm>
            <a:off x="2471542" y="3856703"/>
            <a:ext cx="7248915" cy="789982"/>
            <a:chOff x="2471542" y="3856703"/>
            <a:chExt cx="7248915" cy="789982"/>
          </a:xfrm>
        </p:grpSpPr>
        <p:sp>
          <p:nvSpPr>
            <p:cNvPr id="22" name="Rectangle: Rounded Corners 6">
              <a:extLst>
                <a:ext uri="{FF2B5EF4-FFF2-40B4-BE49-F238E27FC236}">
                  <a16:creationId xmlns:a16="http://schemas.microsoft.com/office/drawing/2014/main" id="{42E39F0B-102B-9B9D-D8C0-67FC9298A76A}"/>
                </a:ext>
              </a:extLst>
            </p:cNvPr>
            <p:cNvSpPr/>
            <p:nvPr/>
          </p:nvSpPr>
          <p:spPr bwMode="auto">
            <a:xfrm>
              <a:off x="2471542" y="3856703"/>
              <a:ext cx="7248915" cy="789982"/>
            </a:xfrm>
            <a:prstGeom prst="roundRect">
              <a:avLst>
                <a:gd name="adj" fmla="val 5618"/>
              </a:avLst>
            </a:prstGeom>
            <a:solidFill>
              <a:srgbClr val="0078D4"/>
            </a:solidFill>
            <a:ln w="9525" cap="flat" cmpd="sng" algn="ctr">
              <a:noFill/>
              <a:prstDash val="solid"/>
              <a:headEnd type="none" w="med" len="med"/>
              <a:tailEnd type="none" w="med" len="med"/>
            </a:ln>
            <a:effectLst>
              <a:outerShdw blurRad="375923" dist="127000" dir="2700000" algn="tl"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GB" sz="2000" kern="0">
                  <a:solidFill>
                    <a:srgbClr val="FFFFFF"/>
                  </a:solidFill>
                  <a:latin typeface="Segoe UI"/>
                  <a:cs typeface="Segoe UI" pitchFamily="34" charset="0"/>
                </a:rPr>
                <a:t>	</a:t>
              </a:r>
              <a:endParaRPr lang="en-GB" sz="3200" kern="0">
                <a:solidFill>
                  <a:srgbClr val="FFFFFF"/>
                </a:solidFill>
                <a:latin typeface="Segoe UI"/>
                <a:cs typeface="Segoe UI" pitchFamily="34" charset="0"/>
              </a:endParaRPr>
            </a:p>
          </p:txBody>
        </p:sp>
        <p:sp>
          <p:nvSpPr>
            <p:cNvPr id="77" name="Eye" descr="eye icon depicting transparency">
              <a:extLst>
                <a:ext uri="{FF2B5EF4-FFF2-40B4-BE49-F238E27FC236}">
                  <a16:creationId xmlns:a16="http://schemas.microsoft.com/office/drawing/2014/main" id="{775647B3-27B2-4DB5-AABB-860E06B694C7}"/>
                </a:ext>
              </a:extLst>
            </p:cNvPr>
            <p:cNvSpPr>
              <a:spLocks noChangeAspect="1" noEditPoints="1"/>
            </p:cNvSpPr>
            <p:nvPr/>
          </p:nvSpPr>
          <p:spPr bwMode="auto">
            <a:xfrm>
              <a:off x="5014913" y="4138780"/>
              <a:ext cx="419593" cy="23166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TextBox 8">
              <a:extLst>
                <a:ext uri="{FF2B5EF4-FFF2-40B4-BE49-F238E27FC236}">
                  <a16:creationId xmlns:a16="http://schemas.microsoft.com/office/drawing/2014/main" id="{4B91FBA2-6311-637F-8E6F-C3D8203D25D6}"/>
                </a:ext>
              </a:extLst>
            </p:cNvPr>
            <p:cNvSpPr txBox="1"/>
            <p:nvPr/>
          </p:nvSpPr>
          <p:spPr>
            <a:xfrm>
              <a:off x="5603238" y="4111824"/>
              <a:ext cx="2942368" cy="276999"/>
            </a:xfrm>
            <a:prstGeom prst="rect">
              <a:avLst/>
            </a:prstGeom>
            <a:noFill/>
          </p:spPr>
          <p:txBody>
            <a:bodyPr wrap="square" lIns="0" tIns="0" rIns="0" bIns="0" rtlCol="0">
              <a:spAutoFit/>
            </a:bodyPr>
            <a:lstStyle/>
            <a:p>
              <a:r>
                <a:rPr lang="en-US" b="1" dirty="0">
                  <a:gradFill>
                    <a:gsLst>
                      <a:gs pos="0">
                        <a:srgbClr val="FFFFFF"/>
                      </a:gs>
                      <a:gs pos="100000">
                        <a:srgbClr val="FFFFFF"/>
                      </a:gs>
                    </a:gsLst>
                    <a:lin ang="5400000" scaled="0"/>
                  </a:gradFill>
                  <a:latin typeface="Segoe UI Semibold"/>
                  <a:cs typeface="Segoe UI" pitchFamily="34" charset="0"/>
                </a:rPr>
                <a:t>Transparency</a:t>
              </a:r>
            </a:p>
          </p:txBody>
        </p:sp>
      </p:grpSp>
    </p:spTree>
    <p:extLst>
      <p:ext uri="{BB962C8B-B14F-4D97-AF65-F5344CB8AC3E}">
        <p14:creationId xmlns:p14="http://schemas.microsoft.com/office/powerpoint/2010/main" val="386311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AD033-9A2A-66B0-CBDC-C4905F70D08A}"/>
              </a:ext>
            </a:extLst>
          </p:cNvPr>
          <p:cNvSpPr>
            <a:spLocks noGrp="1"/>
          </p:cNvSpPr>
          <p:nvPr>
            <p:ph type="title"/>
          </p:nvPr>
        </p:nvSpPr>
        <p:spPr/>
        <p:txBody>
          <a:bodyPr/>
          <a:lstStyle/>
          <a:p>
            <a:r>
              <a:rPr lang="en-US">
                <a:solidFill>
                  <a:srgbClr val="325282"/>
                </a:solidFill>
              </a:rPr>
              <a:t>Change to improve AI solutions</a:t>
            </a:r>
            <a:endParaRPr lang="en-US" dirty="0"/>
          </a:p>
        </p:txBody>
      </p:sp>
      <p:pic>
        <p:nvPicPr>
          <p:cNvPr id="6" name="Content Placeholder 5" descr="Graphical user interface, application&#10;&#10;Description automatically generated">
            <a:extLst>
              <a:ext uri="{FF2B5EF4-FFF2-40B4-BE49-F238E27FC236}">
                <a16:creationId xmlns:a16="http://schemas.microsoft.com/office/drawing/2014/main" id="{50780E76-7139-D328-4559-105BA445E20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27705" y="1825625"/>
            <a:ext cx="3802590" cy="4351338"/>
          </a:xfrm>
        </p:spPr>
      </p:pic>
      <p:pic>
        <p:nvPicPr>
          <p:cNvPr id="8" name="Content Placeholder 7" descr="Graphical user interface&#10;&#10;Description automatically generated">
            <a:extLst>
              <a:ext uri="{FF2B5EF4-FFF2-40B4-BE49-F238E27FC236}">
                <a16:creationId xmlns:a16="http://schemas.microsoft.com/office/drawing/2014/main" id="{F5B62EC0-128A-B128-5A95-9566E4C12DD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784416" y="1825625"/>
            <a:ext cx="3957167" cy="4351338"/>
          </a:xfrm>
        </p:spPr>
      </p:pic>
    </p:spTree>
    <p:extLst>
      <p:ext uri="{BB962C8B-B14F-4D97-AF65-F5344CB8AC3E}">
        <p14:creationId xmlns:p14="http://schemas.microsoft.com/office/powerpoint/2010/main" val="779151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7DC3A6-223C-48B2-BE14-6AF74CE6ED1D}"/>
              </a:ext>
            </a:extLst>
          </p:cNvPr>
          <p:cNvPicPr>
            <a:picLocks noChangeAspect="1"/>
          </p:cNvPicPr>
          <p:nvPr/>
        </p:nvPicPr>
        <p:blipFill rotWithShape="1">
          <a:blip r:embed="rId3"/>
          <a:srcRect l="21963" t="22107" r="13736" b="552"/>
          <a:stretch/>
        </p:blipFill>
        <p:spPr>
          <a:xfrm>
            <a:off x="3573222" y="1956332"/>
            <a:ext cx="5181781" cy="4076482"/>
          </a:xfrm>
          <a:custGeom>
            <a:avLst/>
            <a:gdLst>
              <a:gd name="connsiteX0" fmla="*/ 1070065 w 5182516"/>
              <a:gd name="connsiteY0" fmla="*/ 0 h 4077060"/>
              <a:gd name="connsiteX1" fmla="*/ 5182516 w 5182516"/>
              <a:gd name="connsiteY1" fmla="*/ 0 h 4077060"/>
              <a:gd name="connsiteX2" fmla="*/ 4112451 w 5182516"/>
              <a:gd name="connsiteY2" fmla="*/ 4077060 h 4077060"/>
              <a:gd name="connsiteX3" fmla="*/ 0 w 5182516"/>
              <a:gd name="connsiteY3" fmla="*/ 4077060 h 4077060"/>
            </a:gdLst>
            <a:ahLst/>
            <a:cxnLst>
              <a:cxn ang="0">
                <a:pos x="connsiteX0" y="connsiteY0"/>
              </a:cxn>
              <a:cxn ang="0">
                <a:pos x="connsiteX1" y="connsiteY1"/>
              </a:cxn>
              <a:cxn ang="0">
                <a:pos x="connsiteX2" y="connsiteY2"/>
              </a:cxn>
              <a:cxn ang="0">
                <a:pos x="connsiteX3" y="connsiteY3"/>
              </a:cxn>
            </a:cxnLst>
            <a:rect l="l" t="t" r="r" b="b"/>
            <a:pathLst>
              <a:path w="5182516" h="4077060">
                <a:moveTo>
                  <a:pt x="1070065" y="0"/>
                </a:moveTo>
                <a:lnTo>
                  <a:pt x="5182516" y="0"/>
                </a:lnTo>
                <a:lnTo>
                  <a:pt x="4112451" y="4077060"/>
                </a:lnTo>
                <a:lnTo>
                  <a:pt x="0" y="4077060"/>
                </a:lnTo>
                <a:close/>
              </a:path>
            </a:pathLst>
          </a:custGeom>
        </p:spPr>
      </p:pic>
      <p:sp>
        <p:nvSpPr>
          <p:cNvPr id="46" name="Rectangle 45">
            <a:extLst>
              <a:ext uri="{FF2B5EF4-FFF2-40B4-BE49-F238E27FC236}">
                <a16:creationId xmlns:a16="http://schemas.microsoft.com/office/drawing/2014/main" id="{AD6EC952-4A69-45B5-A561-1B6859F6EB1D}"/>
              </a:ext>
            </a:extLst>
          </p:cNvPr>
          <p:cNvSpPr/>
          <p:nvPr/>
        </p:nvSpPr>
        <p:spPr bwMode="auto">
          <a:xfrm>
            <a:off x="3573222" y="1956332"/>
            <a:ext cx="5181781" cy="4076482"/>
          </a:xfrm>
          <a:prstGeom prst="parallelogram">
            <a:avLst>
              <a:gd name="adj" fmla="val 26703"/>
            </a:avLst>
          </a:prstGeom>
          <a:gradFill flip="none" rotWithShape="1">
            <a:gsLst>
              <a:gs pos="10000">
                <a:schemeClr val="tx1">
                  <a:alpha val="67000"/>
                </a:schemeClr>
              </a:gs>
              <a:gs pos="47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F93BCF0F-8130-48A8-AE04-5BD4A5912F69}"/>
              </a:ext>
            </a:extLst>
          </p:cNvPr>
          <p:cNvPicPr>
            <a:picLocks noChangeAspect="1"/>
          </p:cNvPicPr>
          <p:nvPr/>
        </p:nvPicPr>
        <p:blipFill rotWithShape="1">
          <a:blip r:embed="rId4"/>
          <a:srcRect l="23628" r="2780"/>
          <a:stretch/>
        </p:blipFill>
        <p:spPr>
          <a:xfrm flipH="1">
            <a:off x="866" y="1956332"/>
            <a:ext cx="4493124" cy="4076482"/>
          </a:xfrm>
          <a:custGeom>
            <a:avLst/>
            <a:gdLst>
              <a:gd name="connsiteX0" fmla="*/ 4493761 w 4493761"/>
              <a:gd name="connsiteY0" fmla="*/ 0 h 4077060"/>
              <a:gd name="connsiteX1" fmla="*/ 1084505 w 4493761"/>
              <a:gd name="connsiteY1" fmla="*/ 0 h 4077060"/>
              <a:gd name="connsiteX2" fmla="*/ 0 w 4493761"/>
              <a:gd name="connsiteY2" fmla="*/ 0 h 4077060"/>
              <a:gd name="connsiteX3" fmla="*/ 1084505 w 4493761"/>
              <a:gd name="connsiteY3" fmla="*/ 4077060 h 4077060"/>
              <a:gd name="connsiteX4" fmla="*/ 4493761 w 4493761"/>
              <a:gd name="connsiteY4" fmla="*/ 4077060 h 4077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3761" h="4077060">
                <a:moveTo>
                  <a:pt x="4493761" y="0"/>
                </a:moveTo>
                <a:lnTo>
                  <a:pt x="1084505" y="0"/>
                </a:lnTo>
                <a:lnTo>
                  <a:pt x="0" y="0"/>
                </a:lnTo>
                <a:lnTo>
                  <a:pt x="1084505" y="4077060"/>
                </a:lnTo>
                <a:lnTo>
                  <a:pt x="4493761" y="4077060"/>
                </a:lnTo>
                <a:close/>
              </a:path>
            </a:pathLst>
          </a:custGeom>
        </p:spPr>
      </p:pic>
      <p:sp>
        <p:nvSpPr>
          <p:cNvPr id="15" name="Freeform: Shape 14">
            <a:extLst>
              <a:ext uri="{FF2B5EF4-FFF2-40B4-BE49-F238E27FC236}">
                <a16:creationId xmlns:a16="http://schemas.microsoft.com/office/drawing/2014/main" id="{91D73814-02E8-4CC3-86C6-3D9067F163B3}"/>
              </a:ext>
            </a:extLst>
          </p:cNvPr>
          <p:cNvSpPr/>
          <p:nvPr/>
        </p:nvSpPr>
        <p:spPr bwMode="auto">
          <a:xfrm>
            <a:off x="865" y="1956332"/>
            <a:ext cx="4493124" cy="4076482"/>
          </a:xfrm>
          <a:custGeom>
            <a:avLst/>
            <a:gdLst>
              <a:gd name="connsiteX0" fmla="*/ 0 w 4493761"/>
              <a:gd name="connsiteY0" fmla="*/ 0 h 4077060"/>
              <a:gd name="connsiteX1" fmla="*/ 4493761 w 4493761"/>
              <a:gd name="connsiteY1" fmla="*/ 0 h 4077060"/>
              <a:gd name="connsiteX2" fmla="*/ 3405064 w 4493761"/>
              <a:gd name="connsiteY2" fmla="*/ 4077060 h 4077060"/>
              <a:gd name="connsiteX3" fmla="*/ 0 w 4493761"/>
              <a:gd name="connsiteY3" fmla="*/ 4077060 h 4077060"/>
            </a:gdLst>
            <a:ahLst/>
            <a:cxnLst>
              <a:cxn ang="0">
                <a:pos x="connsiteX0" y="connsiteY0"/>
              </a:cxn>
              <a:cxn ang="0">
                <a:pos x="connsiteX1" y="connsiteY1"/>
              </a:cxn>
              <a:cxn ang="0">
                <a:pos x="connsiteX2" y="connsiteY2"/>
              </a:cxn>
              <a:cxn ang="0">
                <a:pos x="connsiteX3" y="connsiteY3"/>
              </a:cxn>
            </a:cxnLst>
            <a:rect l="l" t="t" r="r" b="b"/>
            <a:pathLst>
              <a:path w="4493761" h="4077060">
                <a:moveTo>
                  <a:pt x="0" y="0"/>
                </a:moveTo>
                <a:lnTo>
                  <a:pt x="4493761" y="0"/>
                </a:lnTo>
                <a:lnTo>
                  <a:pt x="3405064" y="4077060"/>
                </a:lnTo>
                <a:lnTo>
                  <a:pt x="0" y="4077060"/>
                </a:lnTo>
                <a:close/>
              </a:path>
            </a:pathLst>
          </a:custGeom>
          <a:gradFill flip="none" rotWithShape="1">
            <a:gsLst>
              <a:gs pos="10000">
                <a:schemeClr val="tx1">
                  <a:alpha val="67000"/>
                </a:schemeClr>
              </a:gs>
              <a:gs pos="47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0" name="Picture 29" descr="A person sitting in a living room&#10;&#10;Description generated with very high confidence">
            <a:extLst>
              <a:ext uri="{FF2B5EF4-FFF2-40B4-BE49-F238E27FC236}">
                <a16:creationId xmlns:a16="http://schemas.microsoft.com/office/drawing/2014/main" id="{1437943A-13CD-4542-A41C-21F843AC5CF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flipH="1">
            <a:off x="7834736" y="1956332"/>
            <a:ext cx="4356400" cy="4076482"/>
          </a:xfrm>
          <a:custGeom>
            <a:avLst/>
            <a:gdLst>
              <a:gd name="connsiteX0" fmla="*/ 3268321 w 4357018"/>
              <a:gd name="connsiteY0" fmla="*/ 0 h 4077060"/>
              <a:gd name="connsiteX1" fmla="*/ 0 w 4357018"/>
              <a:gd name="connsiteY1" fmla="*/ 0 h 4077060"/>
              <a:gd name="connsiteX2" fmla="*/ 0 w 4357018"/>
              <a:gd name="connsiteY2" fmla="*/ 4060077 h 4077060"/>
              <a:gd name="connsiteX3" fmla="*/ 4535 w 4357018"/>
              <a:gd name="connsiteY3" fmla="*/ 4077060 h 4077060"/>
              <a:gd name="connsiteX4" fmla="*/ 4357018 w 4357018"/>
              <a:gd name="connsiteY4" fmla="*/ 4077060 h 4077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018" h="4077060">
                <a:moveTo>
                  <a:pt x="3268321" y="0"/>
                </a:moveTo>
                <a:lnTo>
                  <a:pt x="0" y="0"/>
                </a:lnTo>
                <a:lnTo>
                  <a:pt x="0" y="4060077"/>
                </a:lnTo>
                <a:lnTo>
                  <a:pt x="4535" y="4077060"/>
                </a:lnTo>
                <a:lnTo>
                  <a:pt x="4357018" y="4077060"/>
                </a:lnTo>
                <a:close/>
              </a:path>
            </a:pathLst>
          </a:custGeom>
        </p:spPr>
      </p:pic>
      <p:sp>
        <p:nvSpPr>
          <p:cNvPr id="53" name="Freeform: Shape 52">
            <a:extLst>
              <a:ext uri="{FF2B5EF4-FFF2-40B4-BE49-F238E27FC236}">
                <a16:creationId xmlns:a16="http://schemas.microsoft.com/office/drawing/2014/main" id="{3EC1F720-62A8-45A2-AB25-9185262DB393}"/>
              </a:ext>
            </a:extLst>
          </p:cNvPr>
          <p:cNvSpPr/>
          <p:nvPr/>
        </p:nvSpPr>
        <p:spPr bwMode="auto">
          <a:xfrm>
            <a:off x="7834736" y="1956332"/>
            <a:ext cx="4356400" cy="4076482"/>
          </a:xfrm>
          <a:custGeom>
            <a:avLst/>
            <a:gdLst>
              <a:gd name="connsiteX0" fmla="*/ 1088697 w 4357018"/>
              <a:gd name="connsiteY0" fmla="*/ 0 h 4077060"/>
              <a:gd name="connsiteX1" fmla="*/ 4357018 w 4357018"/>
              <a:gd name="connsiteY1" fmla="*/ 0 h 4077060"/>
              <a:gd name="connsiteX2" fmla="*/ 4357018 w 4357018"/>
              <a:gd name="connsiteY2" fmla="*/ 4060077 h 4077060"/>
              <a:gd name="connsiteX3" fmla="*/ 4352483 w 4357018"/>
              <a:gd name="connsiteY3" fmla="*/ 4077060 h 4077060"/>
              <a:gd name="connsiteX4" fmla="*/ 0 w 4357018"/>
              <a:gd name="connsiteY4" fmla="*/ 4077060 h 4077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018" h="4077060">
                <a:moveTo>
                  <a:pt x="1088697" y="0"/>
                </a:moveTo>
                <a:lnTo>
                  <a:pt x="4357018" y="0"/>
                </a:lnTo>
                <a:lnTo>
                  <a:pt x="4357018" y="4060077"/>
                </a:lnTo>
                <a:lnTo>
                  <a:pt x="4352483" y="4077060"/>
                </a:lnTo>
                <a:lnTo>
                  <a:pt x="0" y="4077060"/>
                </a:lnTo>
                <a:close/>
              </a:path>
            </a:pathLst>
          </a:custGeom>
          <a:gradFill flip="none" rotWithShape="1">
            <a:gsLst>
              <a:gs pos="10000">
                <a:schemeClr val="tx1">
                  <a:alpha val="67000"/>
                </a:schemeClr>
              </a:gs>
              <a:gs pos="47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Content Placeholder 2">
            <a:extLst>
              <a:ext uri="{FF2B5EF4-FFF2-40B4-BE49-F238E27FC236}">
                <a16:creationId xmlns:a16="http://schemas.microsoft.com/office/drawing/2014/main" id="{DF62478D-FA34-44C0-91F1-F62DC0E0DD1C}"/>
              </a:ext>
            </a:extLst>
          </p:cNvPr>
          <p:cNvSpPr txBox="1">
            <a:spLocks/>
          </p:cNvSpPr>
          <p:nvPr/>
        </p:nvSpPr>
        <p:spPr>
          <a:xfrm>
            <a:off x="866" y="5575344"/>
            <a:ext cx="3492513" cy="30777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j-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None/>
              <a:defRPr/>
            </a:pPr>
            <a:r>
              <a:rPr lang="en-IN" sz="2000" dirty="0">
                <a:solidFill>
                  <a:schemeClr val="bg1"/>
                </a:solidFill>
                <a:latin typeface="Segoe UI Semibold" panose="020B0702040204020203" pitchFamily="34" charset="0"/>
                <a:cs typeface="Segoe UI Semibold" panose="020B0702040204020203" pitchFamily="34" charset="0"/>
              </a:rPr>
              <a:t>Machine Learning tools</a:t>
            </a:r>
          </a:p>
        </p:txBody>
      </p:sp>
      <p:sp>
        <p:nvSpPr>
          <p:cNvPr id="49" name="Content Placeholder 2">
            <a:extLst>
              <a:ext uri="{FF2B5EF4-FFF2-40B4-BE49-F238E27FC236}">
                <a16:creationId xmlns:a16="http://schemas.microsoft.com/office/drawing/2014/main" id="{814BDFEC-7B51-4FAD-89B3-77D1BF47AE17}"/>
              </a:ext>
            </a:extLst>
          </p:cNvPr>
          <p:cNvSpPr txBox="1">
            <a:spLocks/>
          </p:cNvSpPr>
          <p:nvPr/>
        </p:nvSpPr>
        <p:spPr>
          <a:xfrm>
            <a:off x="4177727" y="5575344"/>
            <a:ext cx="3413278" cy="30777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j-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None/>
              <a:defRPr/>
            </a:pPr>
            <a:r>
              <a:rPr lang="en-IN" sz="2000" dirty="0">
                <a:solidFill>
                  <a:schemeClr val="bg1"/>
                </a:solidFill>
                <a:latin typeface="Segoe UI Semibold" panose="020B0702040204020203" pitchFamily="34" charset="0"/>
                <a:cs typeface="Segoe UI Semibold" panose="020B0702040204020203" pitchFamily="34" charset="0"/>
              </a:rPr>
              <a:t>Enable decision-makers</a:t>
            </a:r>
          </a:p>
        </p:txBody>
      </p:sp>
      <p:sp>
        <p:nvSpPr>
          <p:cNvPr id="50" name="Content Placeholder 2">
            <a:extLst>
              <a:ext uri="{FF2B5EF4-FFF2-40B4-BE49-F238E27FC236}">
                <a16:creationId xmlns:a16="http://schemas.microsoft.com/office/drawing/2014/main" id="{F14EC340-47F6-49A7-A52D-0EA1EF8FB844}"/>
              </a:ext>
            </a:extLst>
          </p:cNvPr>
          <p:cNvSpPr txBox="1">
            <a:spLocks/>
          </p:cNvSpPr>
          <p:nvPr/>
        </p:nvSpPr>
        <p:spPr>
          <a:xfrm>
            <a:off x="8491386" y="5575344"/>
            <a:ext cx="3094532" cy="30777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j-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None/>
              <a:defRPr/>
            </a:pPr>
            <a:r>
              <a:rPr lang="en-IN" sz="2000" dirty="0">
                <a:solidFill>
                  <a:schemeClr val="bg1"/>
                </a:solidFill>
                <a:latin typeface="Segoe UI Semibold" panose="020B0702040204020203" pitchFamily="34" charset="0"/>
                <a:cs typeface="Segoe UI Semibold" panose="020B0702040204020203" pitchFamily="34" charset="0"/>
              </a:rPr>
              <a:t>Improve people’s trust</a:t>
            </a:r>
          </a:p>
        </p:txBody>
      </p:sp>
      <p:sp>
        <p:nvSpPr>
          <p:cNvPr id="6" name="Title 5">
            <a:extLst>
              <a:ext uri="{FF2B5EF4-FFF2-40B4-BE49-F238E27FC236}">
                <a16:creationId xmlns:a16="http://schemas.microsoft.com/office/drawing/2014/main" id="{95B643DD-D53A-E200-4B82-9CD4582693F7}"/>
              </a:ext>
            </a:extLst>
          </p:cNvPr>
          <p:cNvSpPr>
            <a:spLocks noGrp="1"/>
          </p:cNvSpPr>
          <p:nvPr>
            <p:ph type="title"/>
          </p:nvPr>
        </p:nvSpPr>
        <p:spPr>
          <a:xfrm>
            <a:off x="435591" y="255943"/>
            <a:ext cx="10515600" cy="1325563"/>
          </a:xfrm>
        </p:spPr>
        <p:txBody>
          <a:bodyPr/>
          <a:lstStyle/>
          <a:p>
            <a:r>
              <a:rPr lang="en-US" dirty="0">
                <a:solidFill>
                  <a:srgbClr val="325282"/>
                </a:solidFill>
              </a:rPr>
              <a:t>What does this mean to you?</a:t>
            </a:r>
            <a:endParaRPr lang="en-US" dirty="0"/>
          </a:p>
        </p:txBody>
      </p:sp>
    </p:spTree>
    <p:extLst>
      <p:ext uri="{BB962C8B-B14F-4D97-AF65-F5344CB8AC3E}">
        <p14:creationId xmlns:p14="http://schemas.microsoft.com/office/powerpoint/2010/main" val="495053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4C93C654-2775-F3A9-0EFC-0C932B0F69F6}"/>
              </a:ext>
            </a:extLst>
          </p:cNvPr>
          <p:cNvSpPr txBox="1">
            <a:spLocks noGrp="1"/>
          </p:cNvSpPr>
          <p:nvPr>
            <p:ph type="title" idx="4294967295"/>
          </p:nvPr>
        </p:nvSpPr>
        <p:spPr>
          <a:xfrm>
            <a:off x="282575" y="422275"/>
            <a:ext cx="11909425" cy="6667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ctr" defTabSz="457200" rtl="0" eaLnBrk="1" latinLnBrk="0" hangingPunct="1">
              <a:spcBef>
                <a:spcPct val="0"/>
              </a:spcBef>
              <a:buNone/>
              <a:defRPr sz="3400" b="1" i="0" kern="1200" cap="none" baseline="0">
                <a:solidFill>
                  <a:srgbClr val="185E8F"/>
                </a:solidFill>
                <a:latin typeface="Trebuchet MS" panose="020B0603020202020204" pitchFamily="34" charset="0"/>
                <a:ea typeface="+mj-ea"/>
                <a:cs typeface="+mj-cs"/>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51" normalizeH="0" baseline="0" noProof="0" dirty="0">
                <a:ln w="3175">
                  <a:noFill/>
                </a:ln>
                <a:solidFill>
                  <a:srgbClr val="325282"/>
                </a:solidFill>
                <a:effectLst/>
                <a:uLnTx/>
                <a:uFillTx/>
                <a:latin typeface="+mj-lt"/>
                <a:ea typeface="+mj-ea"/>
                <a:cs typeface="Segoe UI" pitchFamily="34" charset="0"/>
              </a:rPr>
              <a:t>Tools: </a:t>
            </a:r>
            <a:r>
              <a:rPr kumimoji="0" lang="en-GB" sz="3600" b="0" i="0" u="none" strike="noStrike" kern="1200" cap="none" spc="-51" normalizeH="0" baseline="0" noProof="0" dirty="0">
                <a:ln w="3175">
                  <a:noFill/>
                </a:ln>
                <a:solidFill>
                  <a:srgbClr val="325282"/>
                </a:solidFill>
                <a:effectLst/>
                <a:uLnTx/>
                <a:uFillTx/>
                <a:latin typeface="Segoe UI" panose="020B0502040204020203" pitchFamily="34" charset="0"/>
                <a:ea typeface="+mj-ea"/>
                <a:cs typeface="Segoe UI" pitchFamily="34" charset="0"/>
              </a:rPr>
              <a:t>Pioneering new engineering practices</a:t>
            </a:r>
            <a:endParaRPr kumimoji="0" lang="en-US" sz="3600" b="0" i="0" u="none" strike="noStrike" kern="1200" cap="none" spc="-51" normalizeH="0" baseline="0" noProof="0" dirty="0">
              <a:ln w="3175">
                <a:noFill/>
              </a:ln>
              <a:solidFill>
                <a:srgbClr val="325282"/>
              </a:solidFill>
              <a:effectLst/>
              <a:uLnTx/>
              <a:uFillTx/>
              <a:latin typeface="Segoe UI" panose="020B0502040204020203" pitchFamily="34" charset="0"/>
              <a:ea typeface="+mj-ea"/>
              <a:cs typeface="Segoe UI" pitchFamily="34" charset="0"/>
            </a:endParaRPr>
          </a:p>
        </p:txBody>
      </p:sp>
      <p:grpSp>
        <p:nvGrpSpPr>
          <p:cNvPr id="3" name="Group 2" descr="Screen shot of tool called Improve fairness of AI systems">
            <a:extLst>
              <a:ext uri="{FF2B5EF4-FFF2-40B4-BE49-F238E27FC236}">
                <a16:creationId xmlns:a16="http://schemas.microsoft.com/office/drawing/2014/main" id="{F36003D7-141F-CFB7-A497-F7BA314DEC63}"/>
              </a:ext>
            </a:extLst>
          </p:cNvPr>
          <p:cNvGrpSpPr/>
          <p:nvPr/>
        </p:nvGrpSpPr>
        <p:grpSpPr>
          <a:xfrm>
            <a:off x="613206" y="1294837"/>
            <a:ext cx="2607479" cy="2325873"/>
            <a:chOff x="613206" y="1294837"/>
            <a:chExt cx="2607479" cy="2325873"/>
          </a:xfrm>
        </p:grpSpPr>
        <p:pic>
          <p:nvPicPr>
            <p:cNvPr id="7" name="Picture 6" descr="Graphical user interface, text, website&#10;&#10;Description automatically generated">
              <a:extLst>
                <a:ext uri="{FF2B5EF4-FFF2-40B4-BE49-F238E27FC236}">
                  <a16:creationId xmlns:a16="http://schemas.microsoft.com/office/drawing/2014/main" id="{189B61C4-FCA6-EA6F-C03A-BBFADDBD2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206" y="1294837"/>
              <a:ext cx="2585772" cy="1903416"/>
            </a:xfrm>
            <a:prstGeom prst="rect">
              <a:avLst/>
            </a:prstGeom>
            <a:ln w="12700">
              <a:solidFill>
                <a:schemeClr val="bg1">
                  <a:lumMod val="85000"/>
                </a:schemeClr>
              </a:solidFill>
            </a:ln>
            <a:effectLst>
              <a:outerShdw blurRad="327190" dist="34390" dir="2700000" sx="100267" sy="100267" algn="tl" rotWithShape="0">
                <a:prstClr val="black">
                  <a:alpha val="15245"/>
                </a:prstClr>
              </a:outerShdw>
            </a:effectLst>
          </p:spPr>
        </p:pic>
        <p:sp>
          <p:nvSpPr>
            <p:cNvPr id="29" name="Rectangle: Rounded Corners 8">
              <a:hlinkClick r:id="rId4"/>
              <a:extLst>
                <a:ext uri="{FF2B5EF4-FFF2-40B4-BE49-F238E27FC236}">
                  <a16:creationId xmlns:a16="http://schemas.microsoft.com/office/drawing/2014/main" id="{C585EA9B-D0A1-F5D3-9C97-37C36654E8AF}"/>
                </a:ext>
              </a:extLst>
            </p:cNvPr>
            <p:cNvSpPr/>
            <p:nvPr/>
          </p:nvSpPr>
          <p:spPr bwMode="auto">
            <a:xfrm>
              <a:off x="613206" y="3277291"/>
              <a:ext cx="2607479" cy="343419"/>
            </a:xfrm>
            <a:prstGeom prst="roundRect">
              <a:avLst>
                <a:gd name="adj" fmla="val 8648"/>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a:solidFill>
                    <a:schemeClr val="bg1"/>
                  </a:solidFill>
                  <a:cs typeface="Segoe UI" pitchFamily="34" charset="0"/>
                </a:rPr>
                <a:t>Fairlearn</a:t>
              </a:r>
            </a:p>
          </p:txBody>
        </p:sp>
      </p:grpSp>
      <p:grpSp>
        <p:nvGrpSpPr>
          <p:cNvPr id="4" name="Group 3" descr="Screen shot of too: Understand models">
            <a:extLst>
              <a:ext uri="{FF2B5EF4-FFF2-40B4-BE49-F238E27FC236}">
                <a16:creationId xmlns:a16="http://schemas.microsoft.com/office/drawing/2014/main" id="{0130FD40-7BF4-B813-04B3-82BFB3ADB302}"/>
              </a:ext>
            </a:extLst>
          </p:cNvPr>
          <p:cNvGrpSpPr/>
          <p:nvPr/>
        </p:nvGrpSpPr>
        <p:grpSpPr>
          <a:xfrm>
            <a:off x="4097748" y="1294837"/>
            <a:ext cx="2593754" cy="2338053"/>
            <a:chOff x="4097748" y="1294837"/>
            <a:chExt cx="2593754" cy="2338053"/>
          </a:xfrm>
        </p:grpSpPr>
        <p:pic>
          <p:nvPicPr>
            <p:cNvPr id="20" name="Picture 19" descr="Graphical user interface, website&#10;&#10;Description automatically generated">
              <a:extLst>
                <a:ext uri="{FF2B5EF4-FFF2-40B4-BE49-F238E27FC236}">
                  <a16:creationId xmlns:a16="http://schemas.microsoft.com/office/drawing/2014/main" id="{431789A4-8D22-D58C-DFB4-26AB71D61A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5730" y="1294837"/>
              <a:ext cx="2585772" cy="1903416"/>
            </a:xfrm>
            <a:prstGeom prst="rect">
              <a:avLst/>
            </a:prstGeom>
            <a:ln w="12700">
              <a:solidFill>
                <a:schemeClr val="bg1">
                  <a:lumMod val="85000"/>
                </a:schemeClr>
              </a:solidFill>
            </a:ln>
            <a:effectLst>
              <a:outerShdw blurRad="317500" dist="127000" dir="2700000" algn="tl" rotWithShape="0">
                <a:prstClr val="black">
                  <a:alpha val="15000"/>
                </a:prstClr>
              </a:outerShdw>
            </a:effectLst>
          </p:spPr>
        </p:pic>
        <p:sp>
          <p:nvSpPr>
            <p:cNvPr id="30" name="Rectangle: Rounded Corners 8">
              <a:hlinkClick r:id="rId6"/>
              <a:extLst>
                <a:ext uri="{FF2B5EF4-FFF2-40B4-BE49-F238E27FC236}">
                  <a16:creationId xmlns:a16="http://schemas.microsoft.com/office/drawing/2014/main" id="{C1225260-D995-08DA-8801-37AA50449D88}"/>
                </a:ext>
              </a:extLst>
            </p:cNvPr>
            <p:cNvSpPr/>
            <p:nvPr/>
          </p:nvSpPr>
          <p:spPr bwMode="auto">
            <a:xfrm>
              <a:off x="4097748" y="3283090"/>
              <a:ext cx="2593754" cy="349800"/>
            </a:xfrm>
            <a:prstGeom prst="roundRect">
              <a:avLst>
                <a:gd name="adj" fmla="val 7865"/>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err="1">
                  <a:solidFill>
                    <a:schemeClr val="bg1"/>
                  </a:solidFill>
                  <a:cs typeface="Segoe UI" pitchFamily="34" charset="0"/>
                </a:rPr>
                <a:t>InterpretML</a:t>
              </a:r>
              <a:endParaRPr lang="en-GB" sz="1400" kern="0">
                <a:solidFill>
                  <a:schemeClr val="bg1"/>
                </a:solidFill>
                <a:cs typeface="Segoe UI" pitchFamily="34" charset="0"/>
              </a:endParaRPr>
            </a:p>
          </p:txBody>
        </p:sp>
      </p:grpSp>
      <p:grpSp>
        <p:nvGrpSpPr>
          <p:cNvPr id="5" name="Group 4" descr="Screen shot of tool interface: Error Analysis">
            <a:extLst>
              <a:ext uri="{FF2B5EF4-FFF2-40B4-BE49-F238E27FC236}">
                <a16:creationId xmlns:a16="http://schemas.microsoft.com/office/drawing/2014/main" id="{42ED0708-185A-6B59-928D-555B74511547}"/>
              </a:ext>
            </a:extLst>
          </p:cNvPr>
          <p:cNvGrpSpPr/>
          <p:nvPr/>
        </p:nvGrpSpPr>
        <p:grpSpPr>
          <a:xfrm>
            <a:off x="7605204" y="1299892"/>
            <a:ext cx="2607734" cy="2332998"/>
            <a:chOff x="7605204" y="1299892"/>
            <a:chExt cx="2607734" cy="2332998"/>
          </a:xfrm>
        </p:grpSpPr>
        <p:pic>
          <p:nvPicPr>
            <p:cNvPr id="9" name="Picture 8" descr="Graphical user interface&#10;&#10;Description automatically generated">
              <a:extLst>
                <a:ext uri="{FF2B5EF4-FFF2-40B4-BE49-F238E27FC236}">
                  <a16:creationId xmlns:a16="http://schemas.microsoft.com/office/drawing/2014/main" id="{87178C2A-C689-7473-90D7-5503A4D985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7166" y="1299892"/>
              <a:ext cx="2585772" cy="1903416"/>
            </a:xfrm>
            <a:prstGeom prst="rect">
              <a:avLst/>
            </a:prstGeom>
            <a:ln w="12700">
              <a:solidFill>
                <a:schemeClr val="bg1">
                  <a:lumMod val="85000"/>
                </a:schemeClr>
              </a:solidFill>
            </a:ln>
            <a:effectLst>
              <a:outerShdw blurRad="381000" dist="127000" dir="2700000" algn="tl" rotWithShape="0">
                <a:prstClr val="black">
                  <a:alpha val="15000"/>
                </a:prstClr>
              </a:outerShdw>
            </a:effectLst>
          </p:spPr>
        </p:pic>
        <p:sp>
          <p:nvSpPr>
            <p:cNvPr id="31" name="Rectangle: Rounded Corners 8">
              <a:hlinkClick r:id="rId8"/>
              <a:extLst>
                <a:ext uri="{FF2B5EF4-FFF2-40B4-BE49-F238E27FC236}">
                  <a16:creationId xmlns:a16="http://schemas.microsoft.com/office/drawing/2014/main" id="{34927CEE-DBC0-A33D-2835-0390FC958C48}"/>
                </a:ext>
              </a:extLst>
            </p:cNvPr>
            <p:cNvSpPr/>
            <p:nvPr/>
          </p:nvSpPr>
          <p:spPr bwMode="auto">
            <a:xfrm>
              <a:off x="7605204" y="3283090"/>
              <a:ext cx="2593754" cy="349800"/>
            </a:xfrm>
            <a:prstGeom prst="roundRect">
              <a:avLst>
                <a:gd name="adj" fmla="val 7865"/>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a:solidFill>
                    <a:schemeClr val="bg1"/>
                  </a:solidFill>
                  <a:cs typeface="Segoe UI" pitchFamily="34" charset="0"/>
                </a:rPr>
                <a:t>Error Analysis</a:t>
              </a:r>
            </a:p>
          </p:txBody>
        </p:sp>
      </p:grpSp>
      <p:grpSp>
        <p:nvGrpSpPr>
          <p:cNvPr id="6" name="Group 5" descr="Screen shot of tool: EconML">
            <a:extLst>
              <a:ext uri="{FF2B5EF4-FFF2-40B4-BE49-F238E27FC236}">
                <a16:creationId xmlns:a16="http://schemas.microsoft.com/office/drawing/2014/main" id="{AB52191B-3A7C-C172-7C1F-7096F498223A}"/>
              </a:ext>
            </a:extLst>
          </p:cNvPr>
          <p:cNvGrpSpPr/>
          <p:nvPr/>
        </p:nvGrpSpPr>
        <p:grpSpPr>
          <a:xfrm>
            <a:off x="605224" y="4080546"/>
            <a:ext cx="2593754" cy="2344434"/>
            <a:chOff x="605224" y="4080546"/>
            <a:chExt cx="2593754" cy="2344434"/>
          </a:xfrm>
        </p:grpSpPr>
        <p:pic>
          <p:nvPicPr>
            <p:cNvPr id="15" name="Picture 14">
              <a:extLst>
                <a:ext uri="{FF2B5EF4-FFF2-40B4-BE49-F238E27FC236}">
                  <a16:creationId xmlns:a16="http://schemas.microsoft.com/office/drawing/2014/main" id="{3248F6B7-B2ED-948C-069A-12FEB86EB9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3206" y="4080546"/>
              <a:ext cx="2585772" cy="1903416"/>
            </a:xfrm>
            <a:prstGeom prst="rect">
              <a:avLst/>
            </a:prstGeom>
            <a:ln w="12700">
              <a:solidFill>
                <a:schemeClr val="bg1">
                  <a:lumMod val="85000"/>
                </a:schemeClr>
              </a:solidFill>
            </a:ln>
            <a:effectLst>
              <a:outerShdw blurRad="381000" dist="127000" dir="2700000" algn="tl" rotWithShape="0">
                <a:prstClr val="black">
                  <a:alpha val="15000"/>
                </a:prstClr>
              </a:outerShdw>
            </a:effectLst>
          </p:spPr>
        </p:pic>
        <p:sp>
          <p:nvSpPr>
            <p:cNvPr id="32" name="Rectangle: Rounded Corners 8">
              <a:hlinkClick r:id="rId10"/>
              <a:extLst>
                <a:ext uri="{FF2B5EF4-FFF2-40B4-BE49-F238E27FC236}">
                  <a16:creationId xmlns:a16="http://schemas.microsoft.com/office/drawing/2014/main" id="{CD5178E7-8C10-3C5E-0010-ED56406BEBD0}"/>
                </a:ext>
              </a:extLst>
            </p:cNvPr>
            <p:cNvSpPr/>
            <p:nvPr/>
          </p:nvSpPr>
          <p:spPr bwMode="auto">
            <a:xfrm>
              <a:off x="605224" y="6075180"/>
              <a:ext cx="2593754" cy="349800"/>
            </a:xfrm>
            <a:prstGeom prst="roundRect">
              <a:avLst>
                <a:gd name="adj" fmla="val 7865"/>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err="1">
                  <a:solidFill>
                    <a:schemeClr val="bg1"/>
                  </a:solidFill>
                  <a:cs typeface="Segoe UI" pitchFamily="34" charset="0"/>
                </a:rPr>
                <a:t>EconML</a:t>
              </a:r>
              <a:endParaRPr lang="en-GB" sz="1400" kern="0">
                <a:solidFill>
                  <a:schemeClr val="bg1"/>
                </a:solidFill>
                <a:cs typeface="Segoe UI" pitchFamily="34" charset="0"/>
              </a:endParaRPr>
            </a:p>
          </p:txBody>
        </p:sp>
      </p:grpSp>
      <p:grpSp>
        <p:nvGrpSpPr>
          <p:cNvPr id="8" name="Group 7">
            <a:extLst>
              <a:ext uri="{FF2B5EF4-FFF2-40B4-BE49-F238E27FC236}">
                <a16:creationId xmlns:a16="http://schemas.microsoft.com/office/drawing/2014/main" id="{5389A8EE-2ED7-EBE9-A271-BC7A7F19E929}"/>
              </a:ext>
              <a:ext uri="{C183D7F6-B498-43B3-948B-1728B52AA6E4}">
                <adec:decorative xmlns:adec="http://schemas.microsoft.com/office/drawing/2017/decorative" val="1"/>
              </a:ext>
            </a:extLst>
          </p:cNvPr>
          <p:cNvGrpSpPr/>
          <p:nvPr/>
        </p:nvGrpSpPr>
        <p:grpSpPr>
          <a:xfrm>
            <a:off x="4097748" y="4080546"/>
            <a:ext cx="2597229" cy="2344434"/>
            <a:chOff x="4097748" y="4080546"/>
            <a:chExt cx="2597229" cy="2344434"/>
          </a:xfrm>
        </p:grpSpPr>
        <p:pic>
          <p:nvPicPr>
            <p:cNvPr id="17" name="Picture 16" descr="Graphical user interface, text, application, website&#10;&#10;Description automatically generated">
              <a:extLst>
                <a:ext uri="{FF2B5EF4-FFF2-40B4-BE49-F238E27FC236}">
                  <a16:creationId xmlns:a16="http://schemas.microsoft.com/office/drawing/2014/main" id="{A8F98C61-179F-F118-BE7C-36681FE380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09205" y="4080546"/>
              <a:ext cx="2585772" cy="1903416"/>
            </a:xfrm>
            <a:prstGeom prst="rect">
              <a:avLst/>
            </a:prstGeom>
            <a:ln w="12700">
              <a:solidFill>
                <a:schemeClr val="bg1">
                  <a:lumMod val="85000"/>
                </a:schemeClr>
              </a:solidFill>
            </a:ln>
            <a:effectLst>
              <a:outerShdw blurRad="381000" dist="127000" dir="2700000" algn="tl" rotWithShape="0">
                <a:prstClr val="black">
                  <a:alpha val="15000"/>
                </a:prstClr>
              </a:outerShdw>
            </a:effectLst>
          </p:spPr>
        </p:pic>
        <p:sp>
          <p:nvSpPr>
            <p:cNvPr id="33" name="Rectangle: Rounded Corners 8">
              <a:hlinkClick r:id="rId12"/>
              <a:extLst>
                <a:ext uri="{FF2B5EF4-FFF2-40B4-BE49-F238E27FC236}">
                  <a16:creationId xmlns:a16="http://schemas.microsoft.com/office/drawing/2014/main" id="{8C86488E-D66C-A834-7EA8-054823E5FCD6}"/>
                </a:ext>
              </a:extLst>
            </p:cNvPr>
            <p:cNvSpPr/>
            <p:nvPr/>
          </p:nvSpPr>
          <p:spPr bwMode="auto">
            <a:xfrm>
              <a:off x="4097748" y="6075180"/>
              <a:ext cx="2593754" cy="349800"/>
            </a:xfrm>
            <a:prstGeom prst="roundRect">
              <a:avLst>
                <a:gd name="adj" fmla="val 7865"/>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a:solidFill>
                    <a:schemeClr val="bg1"/>
                  </a:solidFill>
                  <a:cs typeface="Segoe UI" pitchFamily="34" charset="0"/>
                </a:rPr>
                <a:t>HAX Toolkit</a:t>
              </a:r>
            </a:p>
          </p:txBody>
        </p:sp>
      </p:grpSp>
      <p:grpSp>
        <p:nvGrpSpPr>
          <p:cNvPr id="10" name="Group 9">
            <a:extLst>
              <a:ext uri="{FF2B5EF4-FFF2-40B4-BE49-F238E27FC236}">
                <a16:creationId xmlns:a16="http://schemas.microsoft.com/office/drawing/2014/main" id="{608A8608-A0E1-3FF9-CFCD-9E1B77D97DFD}"/>
              </a:ext>
              <a:ext uri="{C183D7F6-B498-43B3-948B-1728B52AA6E4}">
                <adec:decorative xmlns:adec="http://schemas.microsoft.com/office/drawing/2017/decorative" val="1"/>
              </a:ext>
            </a:extLst>
          </p:cNvPr>
          <p:cNvGrpSpPr/>
          <p:nvPr/>
        </p:nvGrpSpPr>
        <p:grpSpPr>
          <a:xfrm>
            <a:off x="7623175" y="4080546"/>
            <a:ext cx="2593754" cy="2344434"/>
            <a:chOff x="7623175" y="4080546"/>
            <a:chExt cx="2593754" cy="2344434"/>
          </a:xfrm>
        </p:grpSpPr>
        <p:pic>
          <p:nvPicPr>
            <p:cNvPr id="24" name="Picture 23">
              <a:extLst>
                <a:ext uri="{FF2B5EF4-FFF2-40B4-BE49-F238E27FC236}">
                  <a16:creationId xmlns:a16="http://schemas.microsoft.com/office/drawing/2014/main" id="{9C8795E8-D791-90CB-125E-69F69122555C}"/>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7750528" y="4080546"/>
              <a:ext cx="2339048" cy="1903416"/>
            </a:xfrm>
            <a:prstGeom prst="rect">
              <a:avLst/>
            </a:prstGeom>
            <a:effectLst>
              <a:outerShdw blurRad="381000" dist="127000" dir="2700000" algn="tl" rotWithShape="0">
                <a:prstClr val="black">
                  <a:alpha val="15000"/>
                </a:prstClr>
              </a:outerShdw>
            </a:effectLst>
          </p:spPr>
        </p:pic>
        <p:sp>
          <p:nvSpPr>
            <p:cNvPr id="34" name="Rectangle: Rounded Corners 8">
              <a:extLst>
                <a:ext uri="{FF2B5EF4-FFF2-40B4-BE49-F238E27FC236}">
                  <a16:creationId xmlns:a16="http://schemas.microsoft.com/office/drawing/2014/main" id="{D3F5DC3F-2D9C-9248-2E0E-5BAF3B928411}"/>
                </a:ext>
              </a:extLst>
            </p:cNvPr>
            <p:cNvSpPr/>
            <p:nvPr/>
          </p:nvSpPr>
          <p:spPr bwMode="auto">
            <a:xfrm>
              <a:off x="7623175" y="6075180"/>
              <a:ext cx="2593754" cy="349800"/>
            </a:xfrm>
            <a:prstGeom prst="roundRect">
              <a:avLst>
                <a:gd name="adj" fmla="val 7865"/>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err="1">
                  <a:solidFill>
                    <a:schemeClr val="bg1"/>
                  </a:solidFill>
                  <a:cs typeface="Segoe UI" pitchFamily="34" charset="0"/>
                </a:rPr>
                <a:t>Counterfit</a:t>
              </a:r>
              <a:endParaRPr lang="en-GB" sz="1400" kern="0">
                <a:solidFill>
                  <a:schemeClr val="bg1"/>
                </a:solidFill>
                <a:cs typeface="Segoe UI" pitchFamily="34" charset="0"/>
              </a:endParaRPr>
            </a:p>
          </p:txBody>
        </p:sp>
      </p:grpSp>
    </p:spTree>
    <p:extLst>
      <p:ext uri="{BB962C8B-B14F-4D97-AF65-F5344CB8AC3E}">
        <p14:creationId xmlns:p14="http://schemas.microsoft.com/office/powerpoint/2010/main" val="410614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4C93C654-2775-F3A9-0EFC-0C932B0F69F6}"/>
              </a:ext>
            </a:extLst>
          </p:cNvPr>
          <p:cNvSpPr txBox="1">
            <a:spLocks noGrp="1"/>
          </p:cNvSpPr>
          <p:nvPr>
            <p:ph type="title" idx="4294967295"/>
          </p:nvPr>
        </p:nvSpPr>
        <p:spPr>
          <a:xfrm>
            <a:off x="282575" y="422275"/>
            <a:ext cx="11909425" cy="6667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ctr" defTabSz="457200" rtl="0" eaLnBrk="1" latinLnBrk="0" hangingPunct="1">
              <a:spcBef>
                <a:spcPct val="0"/>
              </a:spcBef>
              <a:buNone/>
              <a:defRPr sz="3400" b="1" i="0" kern="1200" cap="none" baseline="0">
                <a:solidFill>
                  <a:srgbClr val="185E8F"/>
                </a:solidFill>
                <a:latin typeface="Trebuchet MS" panose="020B0603020202020204" pitchFamily="34" charset="0"/>
                <a:ea typeface="+mj-ea"/>
                <a:cs typeface="+mj-cs"/>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51" normalizeH="0" baseline="0" noProof="0" dirty="0">
                <a:ln w="3175">
                  <a:noFill/>
                </a:ln>
                <a:solidFill>
                  <a:srgbClr val="325282"/>
                </a:solidFill>
                <a:effectLst/>
                <a:uLnTx/>
                <a:uFillTx/>
                <a:latin typeface="+mj-lt"/>
                <a:ea typeface="+mj-ea"/>
                <a:cs typeface="Segoe UI" pitchFamily="34" charset="0"/>
              </a:rPr>
              <a:t>Enabling model debugging and decision-making</a:t>
            </a:r>
            <a:endParaRPr kumimoji="0" lang="en-US" sz="3600" b="0" i="0" u="none" strike="noStrike" kern="1200" cap="none" spc="-51" normalizeH="0" baseline="0" noProof="0" dirty="0">
              <a:ln w="3175">
                <a:noFill/>
              </a:ln>
              <a:solidFill>
                <a:srgbClr val="325282"/>
              </a:solidFill>
              <a:effectLst/>
              <a:uLnTx/>
              <a:uFillTx/>
              <a:latin typeface="Segoe UI" panose="020B0502040204020203" pitchFamily="34" charset="0"/>
              <a:ea typeface="+mj-ea"/>
              <a:cs typeface="Segoe UI" pitchFamily="34" charset="0"/>
            </a:endParaRPr>
          </a:p>
        </p:txBody>
      </p:sp>
      <p:sp>
        <p:nvSpPr>
          <p:cNvPr id="11" name="TextBox 10">
            <a:extLst>
              <a:ext uri="{FF2B5EF4-FFF2-40B4-BE49-F238E27FC236}">
                <a16:creationId xmlns:a16="http://schemas.microsoft.com/office/drawing/2014/main" id="{280849DF-8C1F-D559-2990-295E00F9EFFB}"/>
              </a:ext>
            </a:extLst>
          </p:cNvPr>
          <p:cNvSpPr txBox="1"/>
          <p:nvPr/>
        </p:nvSpPr>
        <p:spPr>
          <a:xfrm>
            <a:off x="1158389" y="1339575"/>
            <a:ext cx="3782446"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Mature Responsible AI Tools</a:t>
            </a:r>
          </a:p>
        </p:txBody>
      </p:sp>
      <p:pic>
        <p:nvPicPr>
          <p:cNvPr id="4" name="Picture 3" descr="List of responsible AI dashboard tools used for model debugging or business decision making">
            <a:extLst>
              <a:ext uri="{FF2B5EF4-FFF2-40B4-BE49-F238E27FC236}">
                <a16:creationId xmlns:a16="http://schemas.microsoft.com/office/drawing/2014/main" id="{5B355AF7-0F4F-E646-5D22-AE782FC9B5B1}"/>
              </a:ext>
            </a:extLst>
          </p:cNvPr>
          <p:cNvPicPr>
            <a:picLocks noChangeAspect="1"/>
          </p:cNvPicPr>
          <p:nvPr/>
        </p:nvPicPr>
        <p:blipFill>
          <a:blip r:embed="rId3"/>
          <a:stretch>
            <a:fillRect/>
          </a:stretch>
        </p:blipFill>
        <p:spPr>
          <a:xfrm>
            <a:off x="389479" y="2022176"/>
            <a:ext cx="4986952" cy="4347362"/>
          </a:xfrm>
          <a:prstGeom prst="rect">
            <a:avLst/>
          </a:prstGeom>
          <a:solidFill>
            <a:srgbClr val="FFFFFF">
              <a:shade val="85000"/>
            </a:srgbClr>
          </a:solidFill>
          <a:ln w="88900" cap="sq">
            <a:solidFill>
              <a:srgbClr val="FFFFFF"/>
            </a:solidFill>
            <a:miter lim="800000"/>
          </a:ln>
          <a:effectLst>
            <a:outerShdw blurRad="296656" dist="18000" dir="5400000" algn="tl" rotWithShape="0">
              <a:srgbClr val="000000">
                <a:alpha val="16994"/>
              </a:srgbClr>
            </a:outerShdw>
          </a:effectLst>
        </p:spPr>
      </p:pic>
      <p:pic>
        <p:nvPicPr>
          <p:cNvPr id="5" name="Picture 4" descr="Graphical user interface, text, application, email&#10;&#10;Description automatically generated">
            <a:extLst>
              <a:ext uri="{FF2B5EF4-FFF2-40B4-BE49-F238E27FC236}">
                <a16:creationId xmlns:a16="http://schemas.microsoft.com/office/drawing/2014/main" id="{73198CA1-16D4-C7D1-EF3C-B650F06B8E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9017" y="2652977"/>
            <a:ext cx="5723504" cy="37165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3723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3.xml><?xml version="1.0" encoding="utf-8"?>
<a:theme xmlns:a="http://schemas.openxmlformats.org/drawingml/2006/main" name="1_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1137</TotalTime>
  <Words>4555</Words>
  <Application>Microsoft Office PowerPoint</Application>
  <PresentationFormat>Widescreen</PresentationFormat>
  <Paragraphs>270</Paragraphs>
  <Slides>28</Slides>
  <Notes>27</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28</vt:i4>
      </vt:variant>
    </vt:vector>
  </HeadingPairs>
  <TitlesOfParts>
    <vt:vector size="43" baseType="lpstr">
      <vt:lpstr>Arial</vt:lpstr>
      <vt:lpstr>Calibri</vt:lpstr>
      <vt:lpstr>Calibri Light</vt:lpstr>
      <vt:lpstr>Century Gothic</vt:lpstr>
      <vt:lpstr>Segoe UI</vt:lpstr>
      <vt:lpstr>Segoe UI Light</vt:lpstr>
      <vt:lpstr>Segoe UI Semibold</vt:lpstr>
      <vt:lpstr>Segoe UI Semilight</vt:lpstr>
      <vt:lpstr>system-ui</vt:lpstr>
      <vt:lpstr>Times New Roman</vt:lpstr>
      <vt:lpstr>Wingdings</vt:lpstr>
      <vt:lpstr>Office Theme</vt:lpstr>
      <vt:lpstr>9-51052_Microsoft_Ready_Template_Light</vt:lpstr>
      <vt:lpstr>1_Office Theme</vt:lpstr>
      <vt:lpstr>think-cell Slide</vt:lpstr>
      <vt:lpstr>Azure Responsible AI (RAI) dashboard &lt;&lt;speaker name&gt;&gt; (&lt;&lt;title&gt;&gt;)</vt:lpstr>
      <vt:lpstr>The world today…</vt:lpstr>
      <vt:lpstr>Societal expectations are increasing</vt:lpstr>
      <vt:lpstr>Why Responsible AI?</vt:lpstr>
      <vt:lpstr>Learn Microsoft's AI principles</vt:lpstr>
      <vt:lpstr>Change to improve AI solutions</vt:lpstr>
      <vt:lpstr>What does this mean to you?</vt:lpstr>
      <vt:lpstr>Tools: Pioneering new engineering practices</vt:lpstr>
      <vt:lpstr>Enabling model debugging and decision-making</vt:lpstr>
      <vt:lpstr> Error Analysis </vt:lpstr>
      <vt:lpstr>Traditional Model Debugging</vt:lpstr>
      <vt:lpstr>Challenge of finding model errors</vt:lpstr>
      <vt:lpstr>Identifying errors in your model</vt:lpstr>
      <vt:lpstr>Interpreting the error insights </vt:lpstr>
      <vt:lpstr> Model Overview </vt:lpstr>
      <vt:lpstr>Evaluating model performance from cohorts</vt:lpstr>
      <vt:lpstr>Dataset vs Feature-based cohort analysis</vt:lpstr>
      <vt:lpstr>Finding disparities in model performance</vt:lpstr>
      <vt:lpstr> Data Analysis </vt:lpstr>
      <vt:lpstr>Discovering data disparities</vt:lpstr>
      <vt:lpstr>Uncovering data issues with Data Analysis</vt:lpstr>
      <vt:lpstr>Data Analysis on an individual datapoint level</vt:lpstr>
      <vt:lpstr> Feature Importance </vt:lpstr>
      <vt:lpstr>Understanding what driving a model’s predictions </vt:lpstr>
      <vt:lpstr>Provide Global and Local Explanations</vt:lpstr>
      <vt:lpstr>Exploring feature influence on model predictions </vt:lpstr>
      <vt:lpstr>Assessing what feature impact model predictions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world today…</dc:title>
  <dc:creator>Ruth Yakubu</dc:creator>
  <cp:lastModifiedBy>Ruth Yakubu</cp:lastModifiedBy>
  <cp:revision>2</cp:revision>
  <dcterms:created xsi:type="dcterms:W3CDTF">2023-02-16T11:00:14Z</dcterms:created>
  <dcterms:modified xsi:type="dcterms:W3CDTF">2023-02-21T13:59:41Z</dcterms:modified>
</cp:coreProperties>
</file>